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88" r:id="rId2"/>
    <p:sldId id="301" r:id="rId3"/>
    <p:sldId id="303" r:id="rId4"/>
    <p:sldId id="324" r:id="rId5"/>
    <p:sldId id="326" r:id="rId6"/>
    <p:sldId id="325" r:id="rId7"/>
    <p:sldId id="356" r:id="rId8"/>
    <p:sldId id="331" r:id="rId9"/>
    <p:sldId id="312" r:id="rId10"/>
    <p:sldId id="313" r:id="rId11"/>
    <p:sldId id="314" r:id="rId12"/>
    <p:sldId id="315" r:id="rId13"/>
    <p:sldId id="316" r:id="rId14"/>
    <p:sldId id="306" r:id="rId15"/>
    <p:sldId id="311" r:id="rId16"/>
    <p:sldId id="323" r:id="rId17"/>
    <p:sldId id="308" r:id="rId18"/>
    <p:sldId id="256" r:id="rId19"/>
    <p:sldId id="259" r:id="rId20"/>
    <p:sldId id="327" r:id="rId21"/>
    <p:sldId id="328" r:id="rId22"/>
    <p:sldId id="299" r:id="rId23"/>
    <p:sldId id="300" r:id="rId24"/>
    <p:sldId id="295" r:id="rId25"/>
    <p:sldId id="296" r:id="rId26"/>
    <p:sldId id="298" r:id="rId27"/>
    <p:sldId id="361" r:id="rId28"/>
    <p:sldId id="332" r:id="rId29"/>
    <p:sldId id="333" r:id="rId30"/>
    <p:sldId id="335" r:id="rId31"/>
    <p:sldId id="261" r:id="rId32"/>
    <p:sldId id="334" r:id="rId33"/>
    <p:sldId id="257" r:id="rId34"/>
    <p:sldId id="264" r:id="rId35"/>
    <p:sldId id="336" r:id="rId36"/>
    <p:sldId id="362" r:id="rId37"/>
    <p:sldId id="338" r:id="rId38"/>
    <p:sldId id="363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65" r:id="rId47"/>
    <p:sldId id="346" r:id="rId48"/>
    <p:sldId id="348" r:id="rId49"/>
    <p:sldId id="350" r:id="rId50"/>
    <p:sldId id="263" r:id="rId51"/>
    <p:sldId id="349" r:id="rId52"/>
    <p:sldId id="353" r:id="rId53"/>
    <p:sldId id="347" r:id="rId54"/>
    <p:sldId id="283" r:id="rId55"/>
    <p:sldId id="364" r:id="rId56"/>
    <p:sldId id="352" r:id="rId57"/>
    <p:sldId id="357" r:id="rId58"/>
    <p:sldId id="358" r:id="rId59"/>
    <p:sldId id="354" r:id="rId60"/>
    <p:sldId id="366" r:id="rId61"/>
    <p:sldId id="359" r:id="rId62"/>
    <p:sldId id="355" r:id="rId6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on Seng Goh" initials="SSG" lastIdx="2" clrIdx="0">
    <p:extLst>
      <p:ext uri="{19B8F6BF-5375-455C-9EA6-DF929625EA0E}">
        <p15:presenceInfo xmlns:p15="http://schemas.microsoft.com/office/powerpoint/2012/main" userId="851da458b4fe64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1727"/>
          </a:xfrm>
          <a:prstGeom prst="rect">
            <a:avLst/>
          </a:prstGeom>
        </p:spPr>
        <p:txBody>
          <a:bodyPr vert="horz" lIns="99030" tIns="49515" rIns="99030" bIns="49515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1727"/>
          </a:xfrm>
          <a:prstGeom prst="rect">
            <a:avLst/>
          </a:prstGeom>
        </p:spPr>
        <p:txBody>
          <a:bodyPr vert="horz" lIns="99030" tIns="49515" rIns="99030" bIns="49515" rtlCol="0"/>
          <a:lstStyle>
            <a:lvl1pPr algn="r">
              <a:defRPr sz="1300"/>
            </a:lvl1pPr>
          </a:lstStyle>
          <a:p>
            <a:fld id="{CF7AC433-80A7-485F-86CE-282131E51DE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198563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0" tIns="49515" rIns="99030" bIns="495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99030" tIns="49515" rIns="99030" bIns="495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6"/>
            <a:ext cx="3169920" cy="481727"/>
          </a:xfrm>
          <a:prstGeom prst="rect">
            <a:avLst/>
          </a:prstGeom>
        </p:spPr>
        <p:txBody>
          <a:bodyPr vert="horz" lIns="99030" tIns="49515" rIns="99030" bIns="49515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6"/>
            <a:ext cx="3169920" cy="481727"/>
          </a:xfrm>
          <a:prstGeom prst="rect">
            <a:avLst/>
          </a:prstGeom>
        </p:spPr>
        <p:txBody>
          <a:bodyPr vert="horz" lIns="99030" tIns="49515" rIns="99030" bIns="49515" rtlCol="0" anchor="b"/>
          <a:lstStyle>
            <a:lvl1pPr algn="r">
              <a:defRPr sz="1300"/>
            </a:lvl1pPr>
          </a:lstStyle>
          <a:p>
            <a:fld id="{F3CF8C02-6070-4F7A-9F2F-6713220FD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6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three things for an electrical circuit</a:t>
            </a:r>
          </a:p>
          <a:p>
            <a:pPr marL="237310" indent="-237310">
              <a:buAutoNum type="arabicPeriod"/>
            </a:pPr>
            <a:r>
              <a:rPr lang="en-US" dirty="0"/>
              <a:t>Energy source (battery)</a:t>
            </a:r>
          </a:p>
          <a:p>
            <a:pPr marL="237310" indent="-237310">
              <a:buAutoNum type="arabicPeriod"/>
            </a:pPr>
            <a:r>
              <a:rPr lang="en-US" dirty="0"/>
              <a:t>Device that uses energy (LED bulb)</a:t>
            </a:r>
          </a:p>
          <a:p>
            <a:pPr marL="237310" indent="-237310">
              <a:buAutoNum type="arabicPeriod"/>
            </a:pPr>
            <a:r>
              <a:rPr lang="en-US" dirty="0"/>
              <a:t>Conductor (wires)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9C3B9-E1AC-40A0-937F-C7BA72AD02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0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we have a pedestrian crossing – how to drive it?</a:t>
            </a:r>
          </a:p>
          <a:p>
            <a:r>
              <a:rPr lang="en-US" dirty="0"/>
              <a:t>Write some codes</a:t>
            </a:r>
          </a:p>
          <a:p>
            <a:r>
              <a:rPr lang="en-US" dirty="0"/>
              <a:t>Great.  Wait a minute. Every time must run program. ??</a:t>
            </a:r>
          </a:p>
          <a:p>
            <a:r>
              <a:rPr lang="en-US" dirty="0"/>
              <a:t>No Problem.  Add While True Loop</a:t>
            </a:r>
          </a:p>
          <a:p>
            <a:r>
              <a:rPr lang="en-US" dirty="0"/>
              <a:t>Complain.  We don’t know how long more to cross</a:t>
            </a:r>
          </a:p>
          <a:p>
            <a:r>
              <a:rPr lang="en-US" dirty="0"/>
              <a:t>No Problem,  Add Buzzer and Blinking LED</a:t>
            </a:r>
          </a:p>
          <a:p>
            <a:r>
              <a:rPr lang="en-US" dirty="0"/>
              <a:t>Great.  But I don’t know how many blinks/buzz before it ends</a:t>
            </a:r>
          </a:p>
          <a:p>
            <a:r>
              <a:rPr lang="en-US" dirty="0"/>
              <a:t>No Problem.  Add Counter</a:t>
            </a:r>
          </a:p>
          <a:p>
            <a:r>
              <a:rPr lang="en-US" dirty="0"/>
              <a:t>Great.   But this system works all the time, even when no one needs to cross</a:t>
            </a:r>
          </a:p>
          <a:p>
            <a:r>
              <a:rPr lang="en-US" dirty="0"/>
              <a:t>No Problem.  Add a Button.  Press Button when need to Cross</a:t>
            </a:r>
          </a:p>
          <a:p>
            <a:r>
              <a:rPr lang="en-US" dirty="0"/>
              <a:t>Great.  But Spammers disrupt operations of pedestrian crossing</a:t>
            </a:r>
          </a:p>
          <a:p>
            <a:r>
              <a:rPr lang="en-US" dirty="0"/>
              <a:t>No Problem.  Add Anti Spamming Light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F8C02-6070-4F7A-9F2F-6713220FD95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69E3-11D3-A70C-CC02-36B25DCCB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7DC9D-C8C4-2369-D041-EEF45664F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A6B9C-6C35-45EB-F455-978109AD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4AC8B-D43E-4702-AED9-D92DA13BD896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DDCAE-73DA-0A12-69D2-6FD6FE17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19FC7-5486-40C3-F0A2-A47DE7AF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650A-7D9C-289E-3A03-C0BC1F3E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DC4A9-1195-D8A0-30F4-859AF015F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DCA5-9421-3D3F-7C23-051B06DD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3A35-9C7C-45C6-9903-48544C0C0087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141CA-62D1-1C60-D374-771B3DC4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A3C09-A7EB-7841-F07E-D32C4D27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67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46163-DAF4-A5FA-2351-5ACDBA103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9DB00-415D-52EA-4985-9681E806B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27FFE-6BA6-C4C2-9BC9-E266875C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E66C-92E7-4F9C-9715-86FEB0B2FAF3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D24-A7BB-BC20-2DCE-11EC78F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A4538-54A7-E4A6-FBE1-1CC2410C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9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2115-A7A6-08B3-E648-DA7D3E5A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477BB-35A5-0282-008D-FA296C2A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61AF9-C460-EF4A-A7C1-99F6FFA9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B394-62E6-45E1-B52C-8CD14E667CCD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753C-4142-EF50-E75E-4CD05F55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413B9-1915-571E-A31B-DE452A1D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0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863A-C1DE-CD57-4F9C-A84B2DEF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1631-0786-5F5E-3501-ACD4D2CEF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6C919-4A76-7D16-4FC7-045192C7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5B54-6F34-4887-BE72-A7D6DC94E40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61A5-4AF6-6CC0-AD4F-4F0910E0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9B7FA-6A0D-6AF2-CB0A-D58A2724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DDBB-0095-BB0F-7EAE-765FFAE3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A912-AB60-B2FE-24F1-15436969D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7180A-D531-536D-90A8-BE2B34B25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5E960-8AAE-58A9-1B23-9E47B6733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2E11-0478-495B-8FA6-6C2AC8BF713F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633AE-D068-2289-E2B4-9CB4F5057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C53AC-F243-4877-6F77-2A7B2907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9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E358-FA1A-3A5E-72EC-5D4A2CBC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42B57-CC4F-847C-FEF9-9BBDEC9AC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07E427-F449-A637-F22B-09AD44CA6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948E-15D1-5FBE-E304-3E5361359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8E0EB-9EDF-7815-3FE7-61C974EA8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AE126-F358-6C2E-3C19-5D1AE8E0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51A8C-459C-4BE5-80A1-8C8E9F4B78B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E8AFB-DD75-CB63-36BC-4870509D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4FE37-9EFE-EB98-8163-7FE94A3A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6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3F2F-48AB-A790-2113-A8BBB5C1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C1694-B2B0-C511-60B4-F9EE6D835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985A-DEC8-4D11-B5FD-CA821C2FF2CB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D42A7-186D-3B16-D509-9868983F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57E1E-0AA9-D816-E7F8-A91ABD52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6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FA218-F18B-AF7A-BDAF-33BB36EE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35716-F6DE-8FF1-2C0A-C824527C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345A3-9AD5-5F4B-FF6D-6218C4A7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0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276A-4EBD-5942-64E6-CE8AD0DE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63601-6D36-A388-867A-4B2F0134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0A716-4ECA-3B3E-7672-947BBF471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710F5-0ECE-6EC9-6C42-86CBCA6B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A6A3-D46B-4607-A781-4711CA1DDA58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212D-9D3E-E23F-F1CA-875E4E93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7B789-0320-450E-349A-1E7364F8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9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7ED9-3C4A-6BA1-B9E6-94CD1995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62AA2-3DC1-B426-D630-B0667B752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743A1-5F94-BA9A-2350-5DC4278EE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8B427-0CFC-C6A1-F515-B0AFD22F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8C3-B60E-405C-A9B1-8B2BA32C0508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75BB8-B733-2F18-A8DB-724FCDBE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30E76-F8BC-40AC-D764-9528A7C1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3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28335-91AD-8F3C-A41C-4095C75E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1C88F-C0BB-09B4-A1EC-7661102B3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C07D5-9B7F-5854-2566-57AFE89F5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032E1-0EFF-4BCB-AE71-F69628C3652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3872F-F3BE-B649-4D38-265A8AE43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E5412-8B32-78F5-B9D9-C46F66A03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ED764-E405-4A91-A8D1-87BA7CCA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4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4.png"/><Relationship Id="rId7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19B47-D98B-9590-2768-506A2E0A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473A8-D084-C899-9AB4-D6898404A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1AB77-0D0A-1FD3-88C3-93A0F0EF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1B847-BF3B-EFEB-92D4-FC155854FDEB}"/>
              </a:ext>
            </a:extLst>
          </p:cNvPr>
          <p:cNvSpPr txBox="1"/>
          <p:nvPr/>
        </p:nvSpPr>
        <p:spPr>
          <a:xfrm>
            <a:off x="3928174" y="2077339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Tampines Regional Library</a:t>
            </a:r>
          </a:p>
          <a:p>
            <a:pPr algn="ctr"/>
            <a:r>
              <a:rPr lang="en-SG" dirty="0" err="1"/>
              <a:t>LearnX</a:t>
            </a:r>
            <a:r>
              <a:rPr lang="en-SG" dirty="0"/>
              <a:t> Community</a:t>
            </a:r>
          </a:p>
          <a:p>
            <a:pPr algn="ctr"/>
            <a:r>
              <a:rPr lang="en-SG" dirty="0"/>
              <a:t>Pi Python Introductory Course</a:t>
            </a:r>
          </a:p>
          <a:p>
            <a:pPr algn="ctr"/>
            <a:r>
              <a:rPr lang="en-SG" dirty="0"/>
              <a:t>Course Material</a:t>
            </a:r>
          </a:p>
          <a:p>
            <a:pPr algn="ctr"/>
            <a:r>
              <a:rPr lang="en-SG" dirty="0"/>
              <a:t>By</a:t>
            </a:r>
          </a:p>
          <a:p>
            <a:pPr algn="ctr"/>
            <a:r>
              <a:rPr lang="en-SG"/>
              <a:t>Goh Soon </a:t>
            </a:r>
            <a:r>
              <a:rPr lang="en-SG" dirty="0"/>
              <a:t>Seng</a:t>
            </a:r>
          </a:p>
          <a:p>
            <a:pPr algn="ctr"/>
            <a:endParaRPr lang="en-SG" dirty="0"/>
          </a:p>
          <a:p>
            <a:endParaRPr lang="en-SG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8AA9E-7CD1-4538-FAF2-9502ABBDBEC7}"/>
              </a:ext>
            </a:extLst>
          </p:cNvPr>
          <p:cNvSpPr txBox="1"/>
          <p:nvPr/>
        </p:nvSpPr>
        <p:spPr>
          <a:xfrm>
            <a:off x="3869451" y="4456143"/>
            <a:ext cx="503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PLEASE DO NOT WRITE ANYTHING ON THE PAGES OF THIS BOOKLET. 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8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E71FCB-43D4-BB90-FBF0-74E520F9F3BD}"/>
              </a:ext>
            </a:extLst>
          </p:cNvPr>
          <p:cNvGrpSpPr/>
          <p:nvPr/>
        </p:nvGrpSpPr>
        <p:grpSpPr>
          <a:xfrm>
            <a:off x="1096669" y="676046"/>
            <a:ext cx="9963150" cy="5381625"/>
            <a:chOff x="1096669" y="755946"/>
            <a:chExt cx="9963150" cy="53816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FC0425-A44F-A246-0956-94628D9A2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669" y="755946"/>
              <a:ext cx="9963150" cy="538162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4BC896-22AC-03C6-8FC6-A0D66641B4F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610" y="2963882"/>
              <a:ext cx="1317157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DF0AE-E309-5E3B-7764-C172CB0A9811}"/>
                </a:ext>
              </a:extLst>
            </p:cNvPr>
            <p:cNvCxnSpPr>
              <a:cxnSpLocks/>
            </p:cNvCxnSpPr>
            <p:nvPr/>
          </p:nvCxnSpPr>
          <p:spPr>
            <a:xfrm>
              <a:off x="2660794" y="2963882"/>
              <a:ext cx="558267" cy="99229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33A50B3-5B2F-506A-E842-E03108BD3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5510" y="2963882"/>
              <a:ext cx="1273643" cy="131886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5C8BD79-0BBF-028A-27E8-2D4BF36E0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23192" r="1666" b="5319"/>
          <a:stretch/>
        </p:blipFill>
        <p:spPr>
          <a:xfrm>
            <a:off x="5716595" y="899551"/>
            <a:ext cx="4497280" cy="24972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E41C9E-08AE-9999-3377-699F873E18B6}"/>
              </a:ext>
            </a:extLst>
          </p:cNvPr>
          <p:cNvSpPr txBox="1">
            <a:spLocks/>
          </p:cNvSpPr>
          <p:nvPr/>
        </p:nvSpPr>
        <p:spPr>
          <a:xfrm>
            <a:off x="2909610" y="2931394"/>
            <a:ext cx="6447150" cy="141300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Instead of a manual switch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you will learn how to use Python codes to control the circuit</a:t>
            </a:r>
          </a:p>
        </p:txBody>
      </p:sp>
    </p:spTree>
    <p:extLst>
      <p:ext uri="{BB962C8B-B14F-4D97-AF65-F5344CB8AC3E}">
        <p14:creationId xmlns:p14="http://schemas.microsoft.com/office/powerpoint/2010/main" val="16489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E71FCB-43D4-BB90-FBF0-74E520F9F3BD}"/>
              </a:ext>
            </a:extLst>
          </p:cNvPr>
          <p:cNvGrpSpPr/>
          <p:nvPr/>
        </p:nvGrpSpPr>
        <p:grpSpPr>
          <a:xfrm>
            <a:off x="1096669" y="676046"/>
            <a:ext cx="9963150" cy="5381625"/>
            <a:chOff x="1096669" y="755946"/>
            <a:chExt cx="9963150" cy="53816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FC0425-A44F-A246-0956-94628D9A2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669" y="755946"/>
              <a:ext cx="9963150" cy="538162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4BC896-22AC-03C6-8FC6-A0D66641B4F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610" y="2963882"/>
              <a:ext cx="1317157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DF0AE-E309-5E3B-7764-C172CB0A9811}"/>
                </a:ext>
              </a:extLst>
            </p:cNvPr>
            <p:cNvCxnSpPr>
              <a:cxnSpLocks/>
            </p:cNvCxnSpPr>
            <p:nvPr/>
          </p:nvCxnSpPr>
          <p:spPr>
            <a:xfrm>
              <a:off x="2660794" y="2963882"/>
              <a:ext cx="558267" cy="99229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33A50B3-5B2F-506A-E842-E03108BD3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5510" y="2963882"/>
              <a:ext cx="1273643" cy="131886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2209F7E-F4CD-980F-9679-6062A9C5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000" y="601002"/>
            <a:ext cx="4562475" cy="3076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204825-A18C-4E7B-4AC8-045EBE7276C0}"/>
              </a:ext>
            </a:extLst>
          </p:cNvPr>
          <p:cNvSpPr txBox="1"/>
          <p:nvPr/>
        </p:nvSpPr>
        <p:spPr>
          <a:xfrm>
            <a:off x="708080" y="416336"/>
            <a:ext cx="2943178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Wiring up a Circuit</a:t>
            </a:r>
            <a:endParaRPr lang="en-SG" sz="28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4E7C97-0752-6E23-E145-2C4C76D68E34}"/>
              </a:ext>
            </a:extLst>
          </p:cNvPr>
          <p:cNvGrpSpPr/>
          <p:nvPr/>
        </p:nvGrpSpPr>
        <p:grpSpPr>
          <a:xfrm>
            <a:off x="6638422" y="939556"/>
            <a:ext cx="2939143" cy="2241850"/>
            <a:chOff x="6638422" y="939556"/>
            <a:chExt cx="2939143" cy="224185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63FB19-0AEA-987D-FA23-5A7535B25C83}"/>
                </a:ext>
              </a:extLst>
            </p:cNvPr>
            <p:cNvCxnSpPr>
              <a:cxnSpLocks/>
            </p:cNvCxnSpPr>
            <p:nvPr/>
          </p:nvCxnSpPr>
          <p:spPr>
            <a:xfrm>
              <a:off x="6638422" y="939556"/>
              <a:ext cx="2939143" cy="2166806"/>
            </a:xfrm>
            <a:prstGeom prst="line">
              <a:avLst/>
            </a:prstGeom>
            <a:ln w="228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8A7AB6-094C-3E60-73FC-E6FD5E848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6706" y="939556"/>
              <a:ext cx="2355286" cy="2241850"/>
            </a:xfrm>
            <a:prstGeom prst="line">
              <a:avLst/>
            </a:prstGeom>
            <a:ln w="228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38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EEB83E-72CA-A2BB-DFE0-7F85546E0DB7}"/>
              </a:ext>
            </a:extLst>
          </p:cNvPr>
          <p:cNvGrpSpPr/>
          <p:nvPr/>
        </p:nvGrpSpPr>
        <p:grpSpPr>
          <a:xfrm>
            <a:off x="-1138967" y="-257028"/>
            <a:ext cx="9133795" cy="5194998"/>
            <a:chOff x="2744076" y="-360880"/>
            <a:chExt cx="9133795" cy="5194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808583-0B7C-3398-5B7C-9574FC53C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4076" y="-360880"/>
              <a:ext cx="9133795" cy="519499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4E5E17-C74B-D549-DBBC-295E53A14D2A}"/>
                </a:ext>
              </a:extLst>
            </p:cNvPr>
            <p:cNvSpPr txBox="1"/>
            <p:nvPr/>
          </p:nvSpPr>
          <p:spPr>
            <a:xfrm>
              <a:off x="9144000" y="291283"/>
              <a:ext cx="149566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BREADBOARD</a:t>
              </a:r>
              <a:endParaRPr lang="en-SG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492C4A-873F-555D-616C-0851919E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807" y="1559121"/>
            <a:ext cx="6194557" cy="3378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C4BC3-84A9-EE36-5228-6BA9DBE7B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6" y="234140"/>
            <a:ext cx="2036893" cy="19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1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7A9A3FF0-C0C7-9C72-E58F-E11404C5E234}"/>
              </a:ext>
            </a:extLst>
          </p:cNvPr>
          <p:cNvGrpSpPr/>
          <p:nvPr/>
        </p:nvGrpSpPr>
        <p:grpSpPr>
          <a:xfrm>
            <a:off x="1270818" y="3115940"/>
            <a:ext cx="7838552" cy="1971802"/>
            <a:chOff x="1270818" y="3115940"/>
            <a:chExt cx="7838552" cy="197180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6766C9D-A78E-940E-0C15-ECBB8EBA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0731" y="3115940"/>
              <a:ext cx="6088639" cy="197180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4920DE-73B7-9C59-8C4E-1D5E0F8928A8}"/>
                </a:ext>
              </a:extLst>
            </p:cNvPr>
            <p:cNvSpPr txBox="1"/>
            <p:nvPr/>
          </p:nvSpPr>
          <p:spPr>
            <a:xfrm>
              <a:off x="1270818" y="3817132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INTERNAL</a:t>
              </a:r>
              <a:endParaRPr lang="en-SG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7C88F55-127A-8FA4-5027-F12CCEA3F37B}"/>
              </a:ext>
            </a:extLst>
          </p:cNvPr>
          <p:cNvSpPr txBox="1"/>
          <p:nvPr/>
        </p:nvSpPr>
        <p:spPr>
          <a:xfrm>
            <a:off x="4564821" y="5725885"/>
            <a:ext cx="348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Connections inside the Breadboard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DD57B-BA4A-7A7B-96E5-39B44F28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521" y="1020633"/>
            <a:ext cx="6105061" cy="19838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30152C-9FA6-76FD-8B41-3EF7600508E2}"/>
              </a:ext>
            </a:extLst>
          </p:cNvPr>
          <p:cNvCxnSpPr>
            <a:cxnSpLocks/>
          </p:cNvCxnSpPr>
          <p:nvPr/>
        </p:nvCxnSpPr>
        <p:spPr>
          <a:xfrm flipV="1">
            <a:off x="4114796" y="1502228"/>
            <a:ext cx="0" cy="41987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1AA257-0EB3-A5DC-BD07-76AC32D25FDB}"/>
              </a:ext>
            </a:extLst>
          </p:cNvPr>
          <p:cNvCxnSpPr>
            <a:cxnSpLocks/>
          </p:cNvCxnSpPr>
          <p:nvPr/>
        </p:nvCxnSpPr>
        <p:spPr>
          <a:xfrm flipV="1">
            <a:off x="4106554" y="2149151"/>
            <a:ext cx="0" cy="37944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9AC601-87C2-35D0-CDCC-C0C033F0463E}"/>
              </a:ext>
            </a:extLst>
          </p:cNvPr>
          <p:cNvCxnSpPr>
            <a:cxnSpLocks/>
          </p:cNvCxnSpPr>
          <p:nvPr/>
        </p:nvCxnSpPr>
        <p:spPr>
          <a:xfrm>
            <a:off x="3352797" y="1132115"/>
            <a:ext cx="545529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E40B59-F7E4-4AAF-5E24-7CD8A3F9CE63}"/>
              </a:ext>
            </a:extLst>
          </p:cNvPr>
          <p:cNvCxnSpPr>
            <a:cxnSpLocks/>
          </p:cNvCxnSpPr>
          <p:nvPr/>
        </p:nvCxnSpPr>
        <p:spPr>
          <a:xfrm>
            <a:off x="3337402" y="2907280"/>
            <a:ext cx="5455298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DFCCF1-13F4-8CFD-1B58-BEF81B2C1A82}"/>
              </a:ext>
            </a:extLst>
          </p:cNvPr>
          <p:cNvSpPr txBox="1"/>
          <p:nvPr/>
        </p:nvSpPr>
        <p:spPr>
          <a:xfrm>
            <a:off x="4397825" y="471303"/>
            <a:ext cx="294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BREADBOARD</a:t>
            </a:r>
            <a:endParaRPr lang="en-SG" sz="28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A4EB51-1943-89C3-E372-1111A42D6EF8}"/>
              </a:ext>
            </a:extLst>
          </p:cNvPr>
          <p:cNvGrpSpPr/>
          <p:nvPr/>
        </p:nvGrpSpPr>
        <p:grpSpPr>
          <a:xfrm>
            <a:off x="3352797" y="1132115"/>
            <a:ext cx="7196256" cy="1682621"/>
            <a:chOff x="4388498" y="1132115"/>
            <a:chExt cx="7196256" cy="168262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F0EAFC-0C1B-B4BE-F158-0DF9FA279B9F}"/>
                </a:ext>
              </a:extLst>
            </p:cNvPr>
            <p:cNvCxnSpPr>
              <a:cxnSpLocks/>
            </p:cNvCxnSpPr>
            <p:nvPr/>
          </p:nvCxnSpPr>
          <p:spPr>
            <a:xfrm>
              <a:off x="4388498" y="2814736"/>
              <a:ext cx="5455298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F5A5441-BEDD-2E92-FF31-B385695E1BC1}"/>
                </a:ext>
              </a:extLst>
            </p:cNvPr>
            <p:cNvGrpSpPr/>
            <p:nvPr/>
          </p:nvGrpSpPr>
          <p:grpSpPr>
            <a:xfrm>
              <a:off x="9926714" y="1132115"/>
              <a:ext cx="1658040" cy="1682621"/>
              <a:chOff x="9926714" y="1132115"/>
              <a:chExt cx="1658040" cy="168262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A0CE95-E743-814F-5A4E-D78187C791BA}"/>
                  </a:ext>
                </a:extLst>
              </p:cNvPr>
              <p:cNvSpPr txBox="1"/>
              <p:nvPr/>
            </p:nvSpPr>
            <p:spPr>
              <a:xfrm>
                <a:off x="10342234" y="1819599"/>
                <a:ext cx="12425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GROUND RAIL</a:t>
                </a:r>
                <a:endParaRPr lang="en-SG" sz="1400" b="1" dirty="0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087A685-6396-BE32-FC44-714B11FCC3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26714" y="1132115"/>
                <a:ext cx="766168" cy="687484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213D39D-635E-2331-9645-BE0728C11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26714" y="2149151"/>
                <a:ext cx="766168" cy="66558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63344A-9CF4-A3D2-D10C-CE3278AB02D8}"/>
              </a:ext>
            </a:extLst>
          </p:cNvPr>
          <p:cNvGrpSpPr/>
          <p:nvPr/>
        </p:nvGrpSpPr>
        <p:grpSpPr>
          <a:xfrm>
            <a:off x="3352797" y="1212981"/>
            <a:ext cx="5455298" cy="1694299"/>
            <a:chOff x="4388498" y="1212981"/>
            <a:chExt cx="5455298" cy="16942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C230D4-8414-A465-2F2E-84CC10B25F31}"/>
                </a:ext>
              </a:extLst>
            </p:cNvPr>
            <p:cNvCxnSpPr>
              <a:cxnSpLocks/>
            </p:cNvCxnSpPr>
            <p:nvPr/>
          </p:nvCxnSpPr>
          <p:spPr>
            <a:xfrm>
              <a:off x="4388498" y="1212981"/>
              <a:ext cx="5455298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4A6D12-5076-6EE6-9412-51E45DC23F24}"/>
                </a:ext>
              </a:extLst>
            </p:cNvPr>
            <p:cNvSpPr txBox="1"/>
            <p:nvPr/>
          </p:nvSpPr>
          <p:spPr>
            <a:xfrm>
              <a:off x="5848623" y="1225489"/>
              <a:ext cx="1126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POWER RAIL</a:t>
              </a:r>
              <a:endParaRPr lang="en-SG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0A7AA40-DB8E-2384-F7AE-F6E9FCE0C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0253" y="1217779"/>
              <a:ext cx="314824" cy="153889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A4AF21B-7B06-24AB-853D-B36DCC347AE5}"/>
                </a:ext>
              </a:extLst>
            </p:cNvPr>
            <p:cNvCxnSpPr>
              <a:cxnSpLocks/>
            </p:cNvCxnSpPr>
            <p:nvPr/>
          </p:nvCxnSpPr>
          <p:spPr>
            <a:xfrm>
              <a:off x="6930253" y="1426783"/>
              <a:ext cx="627543" cy="148049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5F79822-4A9A-7858-6050-4C6FECD3C7E3}"/>
              </a:ext>
            </a:extLst>
          </p:cNvPr>
          <p:cNvGrpSpPr/>
          <p:nvPr/>
        </p:nvGrpSpPr>
        <p:grpSpPr>
          <a:xfrm>
            <a:off x="3337401" y="3193487"/>
            <a:ext cx="5470694" cy="1691950"/>
            <a:chOff x="4373102" y="3256387"/>
            <a:chExt cx="5470694" cy="1691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E4F824-7FB3-1CFE-C5FE-34E3E4972419}"/>
                </a:ext>
              </a:extLst>
            </p:cNvPr>
            <p:cNvCxnSpPr>
              <a:cxnSpLocks/>
            </p:cNvCxnSpPr>
            <p:nvPr/>
          </p:nvCxnSpPr>
          <p:spPr>
            <a:xfrm>
              <a:off x="4388498" y="3256387"/>
              <a:ext cx="5455298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3070239-9D70-B043-C586-EE356597C48E}"/>
                </a:ext>
              </a:extLst>
            </p:cNvPr>
            <p:cNvCxnSpPr>
              <a:cxnSpLocks/>
            </p:cNvCxnSpPr>
            <p:nvPr/>
          </p:nvCxnSpPr>
          <p:spPr>
            <a:xfrm>
              <a:off x="4373102" y="4948337"/>
              <a:ext cx="5455298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371C9A-262A-6341-73C1-3C3B67E48573}"/>
              </a:ext>
            </a:extLst>
          </p:cNvPr>
          <p:cNvCxnSpPr>
            <a:cxnSpLocks/>
          </p:cNvCxnSpPr>
          <p:nvPr/>
        </p:nvCxnSpPr>
        <p:spPr>
          <a:xfrm flipV="1">
            <a:off x="4100333" y="3548741"/>
            <a:ext cx="0" cy="41987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36D543-BDC8-158B-1D9E-7EB8C0189EE9}"/>
              </a:ext>
            </a:extLst>
          </p:cNvPr>
          <p:cNvCxnSpPr>
            <a:cxnSpLocks/>
          </p:cNvCxnSpPr>
          <p:nvPr/>
        </p:nvCxnSpPr>
        <p:spPr>
          <a:xfrm flipV="1">
            <a:off x="4103442" y="4214326"/>
            <a:ext cx="0" cy="41987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B0AF39-D5CB-4927-1C97-5FB4230E1240}"/>
              </a:ext>
            </a:extLst>
          </p:cNvPr>
          <p:cNvGrpSpPr/>
          <p:nvPr/>
        </p:nvGrpSpPr>
        <p:grpSpPr>
          <a:xfrm>
            <a:off x="3352797" y="3315479"/>
            <a:ext cx="5461028" cy="1673289"/>
            <a:chOff x="4388498" y="3315479"/>
            <a:chExt cx="5461028" cy="1673289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3843356-50BF-7725-12BF-468013267FAD}"/>
                </a:ext>
              </a:extLst>
            </p:cNvPr>
            <p:cNvCxnSpPr>
              <a:cxnSpLocks/>
            </p:cNvCxnSpPr>
            <p:nvPr/>
          </p:nvCxnSpPr>
          <p:spPr>
            <a:xfrm>
              <a:off x="4388498" y="3315479"/>
              <a:ext cx="5455298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8EBD938-06A8-C962-E1DD-E7781D717F54}"/>
                </a:ext>
              </a:extLst>
            </p:cNvPr>
            <p:cNvCxnSpPr>
              <a:cxnSpLocks/>
            </p:cNvCxnSpPr>
            <p:nvPr/>
          </p:nvCxnSpPr>
          <p:spPr>
            <a:xfrm>
              <a:off x="4394228" y="4988768"/>
              <a:ext cx="5455298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CB3E234-167F-CE96-56D2-D9A9B9D9F892}"/>
              </a:ext>
            </a:extLst>
          </p:cNvPr>
          <p:cNvSpPr txBox="1"/>
          <p:nvPr/>
        </p:nvSpPr>
        <p:spPr>
          <a:xfrm>
            <a:off x="1270957" y="171216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52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690B0C-3C68-13C1-B202-C9CAFC120F5C}"/>
              </a:ext>
            </a:extLst>
          </p:cNvPr>
          <p:cNvGrpSpPr/>
          <p:nvPr/>
        </p:nvGrpSpPr>
        <p:grpSpPr>
          <a:xfrm>
            <a:off x="1901218" y="1462308"/>
            <a:ext cx="8012099" cy="5089493"/>
            <a:chOff x="1752600" y="619513"/>
            <a:chExt cx="8686800" cy="55816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EDB6DF-6821-AA40-8E13-4FDCA251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600" y="619513"/>
              <a:ext cx="8686800" cy="5581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572795-664B-33D3-F9AB-FBFD0C1C6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42366" y="-791909"/>
              <a:ext cx="276225" cy="50023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9C904C-579F-B0C1-A655-0EDABB3EC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613791" y="2589642"/>
              <a:ext cx="333375" cy="506105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D48316-774F-4D17-CF0A-5A63E791A1DA}"/>
              </a:ext>
            </a:extLst>
          </p:cNvPr>
          <p:cNvSpPr txBox="1"/>
          <p:nvPr/>
        </p:nvSpPr>
        <p:spPr>
          <a:xfrm>
            <a:off x="1901218" y="76367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Pico on a Breadboard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CABB01-D6D9-65BD-1AA8-123AAD35F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26" y="1699276"/>
            <a:ext cx="1875070" cy="46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3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0D764-894C-1FED-410D-FADD78672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70ECB6-8760-DEE5-31A9-AEECD05E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5B588-83F6-7E82-19F7-7C716C98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15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1F83C1-6094-3FBE-A68D-B0F1704EE933}"/>
              </a:ext>
            </a:extLst>
          </p:cNvPr>
          <p:cNvGrpSpPr/>
          <p:nvPr/>
        </p:nvGrpSpPr>
        <p:grpSpPr>
          <a:xfrm>
            <a:off x="767418" y="558654"/>
            <a:ext cx="4171950" cy="3257550"/>
            <a:chOff x="767418" y="558654"/>
            <a:chExt cx="4171950" cy="325755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41EF64-5B16-C6FC-4DD5-D6CD0904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418" y="558654"/>
              <a:ext cx="4171950" cy="325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1A452D-2B4E-779E-F5F0-E81921D23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313857" y="-163790"/>
              <a:ext cx="182330" cy="27554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5EB073-CB0E-0DCC-B670-1C702AF4E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313863" y="1680921"/>
              <a:ext cx="182332" cy="279991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B3D06D-CA87-221F-2573-4EB7730744C5}"/>
              </a:ext>
            </a:extLst>
          </p:cNvPr>
          <p:cNvGrpSpPr/>
          <p:nvPr/>
        </p:nvGrpSpPr>
        <p:grpSpPr>
          <a:xfrm>
            <a:off x="5920175" y="402584"/>
            <a:ext cx="5244517" cy="3327196"/>
            <a:chOff x="5981700" y="2435254"/>
            <a:chExt cx="5257800" cy="35814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A050EC-DE91-839F-C88B-7802BF0E9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1700" y="2435254"/>
              <a:ext cx="5257800" cy="3581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9ACC29-3A30-62F7-3A77-792B9DB76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8187006" y="1760723"/>
              <a:ext cx="200013" cy="302265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597D4B-3551-E52B-B228-6015ACFA1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8211399" y="3778686"/>
              <a:ext cx="200014" cy="307144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701DB7-E05A-795C-DC9D-6B57DC4259D3}"/>
              </a:ext>
            </a:extLst>
          </p:cNvPr>
          <p:cNvGrpSpPr/>
          <p:nvPr/>
        </p:nvGrpSpPr>
        <p:grpSpPr>
          <a:xfrm>
            <a:off x="1356776" y="710386"/>
            <a:ext cx="4250653" cy="2725215"/>
            <a:chOff x="1356776" y="710386"/>
            <a:chExt cx="4250653" cy="27252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6716C03-0D9F-EFC5-0F8E-BFA0854286D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777" y="825802"/>
              <a:ext cx="3485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663491B-3C08-3CF1-5828-9DB2123C29C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776" y="3320185"/>
              <a:ext cx="3485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184CD8-0D5E-044E-1460-470573F469C1}"/>
                </a:ext>
              </a:extLst>
            </p:cNvPr>
            <p:cNvSpPr txBox="1"/>
            <p:nvPr/>
          </p:nvSpPr>
          <p:spPr>
            <a:xfrm>
              <a:off x="4939368" y="710386"/>
              <a:ext cx="6254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GROUND</a:t>
              </a:r>
              <a:endParaRPr lang="en-SG" sz="9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7A0238-4339-3C46-9A1B-43797B4DD6E9}"/>
                </a:ext>
              </a:extLst>
            </p:cNvPr>
            <p:cNvSpPr txBox="1"/>
            <p:nvPr/>
          </p:nvSpPr>
          <p:spPr>
            <a:xfrm>
              <a:off x="4981937" y="3204769"/>
              <a:ext cx="6254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GROUND</a:t>
              </a:r>
              <a:endParaRPr lang="en-SG" sz="900" b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63A5B7A-F682-BD59-5B8A-BC6BDCE711E5}"/>
              </a:ext>
            </a:extLst>
          </p:cNvPr>
          <p:cNvGrpSpPr/>
          <p:nvPr/>
        </p:nvGrpSpPr>
        <p:grpSpPr>
          <a:xfrm>
            <a:off x="7095491" y="650956"/>
            <a:ext cx="4318635" cy="2784645"/>
            <a:chOff x="7095491" y="650956"/>
            <a:chExt cx="4318635" cy="278464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F23E93-5D6E-C4BE-1748-381CB9459AA1}"/>
                </a:ext>
              </a:extLst>
            </p:cNvPr>
            <p:cNvCxnSpPr>
              <a:cxnSpLocks/>
            </p:cNvCxnSpPr>
            <p:nvPr/>
          </p:nvCxnSpPr>
          <p:spPr>
            <a:xfrm>
              <a:off x="7095492" y="766372"/>
              <a:ext cx="3485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F163D6B-7E12-C556-988B-0FC8DF66032E}"/>
                </a:ext>
              </a:extLst>
            </p:cNvPr>
            <p:cNvCxnSpPr>
              <a:cxnSpLocks/>
            </p:cNvCxnSpPr>
            <p:nvPr/>
          </p:nvCxnSpPr>
          <p:spPr>
            <a:xfrm>
              <a:off x="7095491" y="3320185"/>
              <a:ext cx="3485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096CDA-6CC2-A8F7-9528-E6B306397A35}"/>
                </a:ext>
              </a:extLst>
            </p:cNvPr>
            <p:cNvSpPr txBox="1"/>
            <p:nvPr/>
          </p:nvSpPr>
          <p:spPr>
            <a:xfrm>
              <a:off x="10788634" y="3204769"/>
              <a:ext cx="6254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GROUND</a:t>
              </a:r>
              <a:endParaRPr lang="en-SG" sz="9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C9976E-C7CA-1EDE-8505-9E6037CC2E47}"/>
                </a:ext>
              </a:extLst>
            </p:cNvPr>
            <p:cNvSpPr txBox="1"/>
            <p:nvPr/>
          </p:nvSpPr>
          <p:spPr>
            <a:xfrm>
              <a:off x="10742115" y="650956"/>
              <a:ext cx="6254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GROUND</a:t>
              </a:r>
              <a:endParaRPr lang="en-SG" sz="900" b="1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3141CC-2A4F-AA1F-EC01-17EE1BC6D023}"/>
              </a:ext>
            </a:extLst>
          </p:cNvPr>
          <p:cNvGrpSpPr/>
          <p:nvPr/>
        </p:nvGrpSpPr>
        <p:grpSpPr>
          <a:xfrm>
            <a:off x="1356775" y="856245"/>
            <a:ext cx="4150344" cy="230832"/>
            <a:chOff x="1356775" y="856245"/>
            <a:chExt cx="4150344" cy="23083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2DF01E-22B5-E243-7966-D70F5887558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775" y="968872"/>
              <a:ext cx="348581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82F16F-71F3-5148-981A-6C85BB8415A4}"/>
                </a:ext>
              </a:extLst>
            </p:cNvPr>
            <p:cNvSpPr txBox="1"/>
            <p:nvPr/>
          </p:nvSpPr>
          <p:spPr>
            <a:xfrm>
              <a:off x="4956968" y="856245"/>
              <a:ext cx="5501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POWER</a:t>
              </a:r>
              <a:endParaRPr lang="en-SG" sz="9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886D55C-9799-E758-2811-BE13DE50ED18}"/>
              </a:ext>
            </a:extLst>
          </p:cNvPr>
          <p:cNvGrpSpPr/>
          <p:nvPr/>
        </p:nvGrpSpPr>
        <p:grpSpPr>
          <a:xfrm>
            <a:off x="7095491" y="823963"/>
            <a:ext cx="4243294" cy="2765983"/>
            <a:chOff x="7095491" y="823963"/>
            <a:chExt cx="4243294" cy="276598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E352DA-A5E3-F0B7-E15D-B3C0D83FDA39}"/>
                </a:ext>
              </a:extLst>
            </p:cNvPr>
            <p:cNvSpPr txBox="1"/>
            <p:nvPr/>
          </p:nvSpPr>
          <p:spPr>
            <a:xfrm>
              <a:off x="10788634" y="3359114"/>
              <a:ext cx="5501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POWER</a:t>
              </a:r>
              <a:endParaRPr lang="en-SG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286E193-040F-277D-2672-252AFBCEDD4C}"/>
                </a:ext>
              </a:extLst>
            </p:cNvPr>
            <p:cNvSpPr txBox="1"/>
            <p:nvPr/>
          </p:nvSpPr>
          <p:spPr>
            <a:xfrm>
              <a:off x="10779883" y="823963"/>
              <a:ext cx="5501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POWER</a:t>
              </a:r>
              <a:endParaRPr lang="en-SG" sz="9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72605C6-3E64-0328-1CF7-A357A342BDEF}"/>
                </a:ext>
              </a:extLst>
            </p:cNvPr>
            <p:cNvCxnSpPr>
              <a:cxnSpLocks/>
            </p:cNvCxnSpPr>
            <p:nvPr/>
          </p:nvCxnSpPr>
          <p:spPr>
            <a:xfrm>
              <a:off x="7095491" y="902048"/>
              <a:ext cx="348581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E4A8C4B-6996-0CE9-487C-F801EA83C134}"/>
                </a:ext>
              </a:extLst>
            </p:cNvPr>
            <p:cNvCxnSpPr>
              <a:cxnSpLocks/>
            </p:cNvCxnSpPr>
            <p:nvPr/>
          </p:nvCxnSpPr>
          <p:spPr>
            <a:xfrm>
              <a:off x="7095491" y="3466364"/>
              <a:ext cx="348581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FD2625C-3A1A-4801-CAFB-2C818BE275BC}"/>
              </a:ext>
            </a:extLst>
          </p:cNvPr>
          <p:cNvGrpSpPr/>
          <p:nvPr/>
        </p:nvGrpSpPr>
        <p:grpSpPr>
          <a:xfrm>
            <a:off x="4378710" y="3855682"/>
            <a:ext cx="3834599" cy="1104873"/>
            <a:chOff x="4378710" y="3855682"/>
            <a:chExt cx="3834599" cy="1104873"/>
          </a:xfrm>
        </p:grpSpPr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950E19C1-9085-9571-ACC2-FD0A482EDE19}"/>
                </a:ext>
              </a:extLst>
            </p:cNvPr>
            <p:cNvSpPr/>
            <p:nvPr/>
          </p:nvSpPr>
          <p:spPr>
            <a:xfrm rot="7861565">
              <a:off x="4762974" y="3471418"/>
              <a:ext cx="484632" cy="125315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2B7211-569C-828B-A19E-5A690AD03A99}"/>
                </a:ext>
              </a:extLst>
            </p:cNvPr>
            <p:cNvSpPr txBox="1"/>
            <p:nvPr/>
          </p:nvSpPr>
          <p:spPr>
            <a:xfrm>
              <a:off x="5507119" y="4591223"/>
              <a:ext cx="270619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WE ARE USING THIS SETUP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30896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7FECE-EBEC-5EC4-85FF-4C9BF85ADC36}"/>
              </a:ext>
            </a:extLst>
          </p:cNvPr>
          <p:cNvSpPr txBox="1"/>
          <p:nvPr/>
        </p:nvSpPr>
        <p:spPr>
          <a:xfrm>
            <a:off x="1493241" y="260058"/>
            <a:ext cx="4502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Connecting the Pico to the Laptop</a:t>
            </a:r>
            <a:endParaRPr lang="en-SG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EC963-8B0A-01A2-5129-651FB0B4FC45}"/>
              </a:ext>
            </a:extLst>
          </p:cNvPr>
          <p:cNvSpPr txBox="1"/>
          <p:nvPr/>
        </p:nvSpPr>
        <p:spPr>
          <a:xfrm>
            <a:off x="1514826" y="796643"/>
            <a:ext cx="367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 Connect the USB Cable to the Pico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8FAE8-6467-1311-0324-132389691C0A}"/>
              </a:ext>
            </a:extLst>
          </p:cNvPr>
          <p:cNvSpPr txBox="1"/>
          <p:nvPr/>
        </p:nvSpPr>
        <p:spPr>
          <a:xfrm>
            <a:off x="1514826" y="1127432"/>
            <a:ext cx="424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Connect the other end to the Laptop/PC</a:t>
            </a:r>
            <a:endParaRPr lang="en-S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E13DD3-55C2-093C-B838-8115D7876754}"/>
              </a:ext>
            </a:extLst>
          </p:cNvPr>
          <p:cNvGrpSpPr/>
          <p:nvPr/>
        </p:nvGrpSpPr>
        <p:grpSpPr>
          <a:xfrm>
            <a:off x="1514826" y="1495059"/>
            <a:ext cx="5222712" cy="733425"/>
            <a:chOff x="1560353" y="2293246"/>
            <a:chExt cx="5222712" cy="7334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27D077-4AE1-C4C6-44A8-DCC00320C9FD}"/>
                </a:ext>
              </a:extLst>
            </p:cNvPr>
            <p:cNvSpPr txBox="1"/>
            <p:nvPr/>
          </p:nvSpPr>
          <p:spPr>
            <a:xfrm>
              <a:off x="1560353" y="2399305"/>
              <a:ext cx="5222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 Look for this icon              on the desktop or taskbar</a:t>
              </a:r>
              <a:endParaRPr lang="en-SG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D72E58-1586-9307-148A-5790C1A47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6906" y="2293246"/>
              <a:ext cx="561975" cy="7334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2B0F41-DF55-32C6-18C7-D70345E297CB}"/>
              </a:ext>
            </a:extLst>
          </p:cNvPr>
          <p:cNvSpPr txBox="1"/>
          <p:nvPr/>
        </p:nvSpPr>
        <p:spPr>
          <a:xfrm>
            <a:off x="1502589" y="2232222"/>
            <a:ext cx="508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 Launch Thonny by double clicking / click  the icon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E6BFE2-A456-0DCA-F26B-35EEAF8A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71" y="2682378"/>
            <a:ext cx="5222712" cy="3088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D9A0B3-8159-E859-6A28-948FA57EAB44}"/>
              </a:ext>
            </a:extLst>
          </p:cNvPr>
          <p:cNvSpPr txBox="1"/>
          <p:nvPr/>
        </p:nvSpPr>
        <p:spPr>
          <a:xfrm>
            <a:off x="1532782" y="5876691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 Connect Thonny to the Pico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91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C3CCC5-C98F-A413-DE60-625BB15ED277}"/>
              </a:ext>
            </a:extLst>
          </p:cNvPr>
          <p:cNvGrpSpPr/>
          <p:nvPr/>
        </p:nvGrpSpPr>
        <p:grpSpPr>
          <a:xfrm>
            <a:off x="46499" y="-67112"/>
            <a:ext cx="12192000" cy="6637115"/>
            <a:chOff x="0" y="110442"/>
            <a:chExt cx="12192000" cy="66371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C0D3B0-0705-BCE4-13A8-A002451DC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0442"/>
              <a:ext cx="12192000" cy="66371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13A542-4760-A2FD-C0ED-4E91EA2A3440}"/>
                </a:ext>
              </a:extLst>
            </p:cNvPr>
            <p:cNvSpPr txBox="1"/>
            <p:nvPr/>
          </p:nvSpPr>
          <p:spPr>
            <a:xfrm>
              <a:off x="292359" y="1897246"/>
              <a:ext cx="1783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PC’s File Explorer</a:t>
              </a:r>
              <a:endParaRPr lang="en-SG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DA92C5-357C-DF14-0EBD-B34038B7DF18}"/>
                </a:ext>
              </a:extLst>
            </p:cNvPr>
            <p:cNvSpPr txBox="1"/>
            <p:nvPr/>
          </p:nvSpPr>
          <p:spPr>
            <a:xfrm>
              <a:off x="6337045" y="1897246"/>
              <a:ext cx="159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Program Editor</a:t>
              </a:r>
              <a:endParaRPr lang="en-SG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25257F-9483-BFC9-CE7F-BB371C4A40B0}"/>
                </a:ext>
              </a:extLst>
            </p:cNvPr>
            <p:cNvSpPr txBox="1"/>
            <p:nvPr/>
          </p:nvSpPr>
          <p:spPr>
            <a:xfrm>
              <a:off x="6778566" y="4999036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Shell </a:t>
              </a:r>
              <a:endParaRPr lang="en-SG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2ADD7CC-C0D1-116F-BE6E-279ABA6F6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67" y="546523"/>
            <a:ext cx="4278863" cy="407546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608ABB-231B-E36D-9ABC-EE161BF33694}"/>
              </a:ext>
            </a:extLst>
          </p:cNvPr>
          <p:cNvSpPr/>
          <p:nvPr/>
        </p:nvSpPr>
        <p:spPr>
          <a:xfrm rot="9283714">
            <a:off x="7792725" y="88538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34F4644-4BF0-BA31-7B42-9632BF555F57}"/>
              </a:ext>
            </a:extLst>
          </p:cNvPr>
          <p:cNvSpPr/>
          <p:nvPr/>
        </p:nvSpPr>
        <p:spPr>
          <a:xfrm rot="9283714">
            <a:off x="7839225" y="18945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8E87149-BB92-C409-205D-ED09CD580AAF}"/>
              </a:ext>
            </a:extLst>
          </p:cNvPr>
          <p:cNvSpPr/>
          <p:nvPr/>
        </p:nvSpPr>
        <p:spPr>
          <a:xfrm rot="9283714">
            <a:off x="7519810" y="38831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02AC63-58F6-135D-DF61-C2DB23124AB0}"/>
              </a:ext>
            </a:extLst>
          </p:cNvPr>
          <p:cNvSpPr/>
          <p:nvPr/>
        </p:nvSpPr>
        <p:spPr>
          <a:xfrm>
            <a:off x="812799" y="72446"/>
            <a:ext cx="372533" cy="27450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55B6BD-1D21-7C10-7C53-D95E731CDA55}"/>
              </a:ext>
            </a:extLst>
          </p:cNvPr>
          <p:cNvGrpSpPr/>
          <p:nvPr/>
        </p:nvGrpSpPr>
        <p:grpSpPr>
          <a:xfrm>
            <a:off x="673364" y="393348"/>
            <a:ext cx="3276600" cy="4239461"/>
            <a:chOff x="812799" y="343075"/>
            <a:chExt cx="3276600" cy="423946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1E9882-6009-4BDA-AA4A-474310442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799" y="382011"/>
              <a:ext cx="3276600" cy="420052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FFCCA4-988F-B770-FD4A-4082282C75E7}"/>
                </a:ext>
              </a:extLst>
            </p:cNvPr>
            <p:cNvSpPr/>
            <p:nvPr/>
          </p:nvSpPr>
          <p:spPr>
            <a:xfrm>
              <a:off x="925195" y="343075"/>
              <a:ext cx="1566335" cy="274506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207F258-1764-E345-C926-FC39E3D35D87}"/>
              </a:ext>
            </a:extLst>
          </p:cNvPr>
          <p:cNvSpPr/>
          <p:nvPr/>
        </p:nvSpPr>
        <p:spPr>
          <a:xfrm>
            <a:off x="183376" y="4960450"/>
            <a:ext cx="1920909" cy="27450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6752AB-BA48-ED2B-E020-81F2642E1DBA}"/>
              </a:ext>
            </a:extLst>
          </p:cNvPr>
          <p:cNvSpPr/>
          <p:nvPr/>
        </p:nvSpPr>
        <p:spPr>
          <a:xfrm>
            <a:off x="0" y="3353499"/>
            <a:ext cx="914400" cy="26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AA15F90-A758-3A5D-A2E3-329B16EB5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37971"/>
            <a:ext cx="1019175" cy="2095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893072-F5B5-32E3-F9E5-24979DED8E93}"/>
              </a:ext>
            </a:extLst>
          </p:cNvPr>
          <p:cNvSpPr txBox="1"/>
          <p:nvPr/>
        </p:nvSpPr>
        <p:spPr>
          <a:xfrm>
            <a:off x="177127" y="4913037"/>
            <a:ext cx="192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Pico’s File Explorer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8630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30" grpId="0" animBg="1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72AF66-2EB6-7BA5-D7D1-4BCD2984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6" y="1491824"/>
            <a:ext cx="10803294" cy="411206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93E0F3A-DEE1-E86B-55A8-411A5AE715FC}"/>
              </a:ext>
            </a:extLst>
          </p:cNvPr>
          <p:cNvGrpSpPr/>
          <p:nvPr/>
        </p:nvGrpSpPr>
        <p:grpSpPr>
          <a:xfrm>
            <a:off x="745630" y="417558"/>
            <a:ext cx="11220724" cy="5335878"/>
            <a:chOff x="-224755" y="417558"/>
            <a:chExt cx="11220724" cy="5335878"/>
          </a:xfrm>
        </p:grpSpPr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4EB152A5-5941-C488-98BB-775D1B99A344}"/>
                </a:ext>
              </a:extLst>
            </p:cNvPr>
            <p:cNvSpPr txBox="1"/>
            <p:nvPr/>
          </p:nvSpPr>
          <p:spPr>
            <a:xfrm>
              <a:off x="3819090" y="5486736"/>
              <a:ext cx="1162678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SG" sz="12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PIN 15</a:t>
              </a:r>
              <a:endParaRPr lang="en-US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FCCBD4EA-DB4F-4FF5-8F99-1F910BA5F955}"/>
                </a:ext>
              </a:extLst>
            </p:cNvPr>
            <p:cNvSpPr txBox="1"/>
            <p:nvPr/>
          </p:nvSpPr>
          <p:spPr>
            <a:xfrm>
              <a:off x="10224444" y="1855547"/>
              <a:ext cx="771525" cy="248291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2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GROUND</a:t>
              </a:r>
              <a:endParaRPr lang="en-US" sz="1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AAF8BA3F-BA2E-39C5-F262-E089C7235653}"/>
                </a:ext>
              </a:extLst>
            </p:cNvPr>
            <p:cNvSpPr txBox="1"/>
            <p:nvPr/>
          </p:nvSpPr>
          <p:spPr>
            <a:xfrm>
              <a:off x="5306831" y="3045249"/>
              <a:ext cx="1431925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200 OHM RESISTOR</a:t>
              </a:r>
              <a:endParaRPr lang="en-US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B461C1-FAE1-DB06-586D-ACE439E210B8}"/>
                </a:ext>
              </a:extLst>
            </p:cNvPr>
            <p:cNvSpPr txBox="1"/>
            <p:nvPr/>
          </p:nvSpPr>
          <p:spPr>
            <a:xfrm>
              <a:off x="-224755" y="417558"/>
              <a:ext cx="1336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0070C0"/>
                  </a:solidFill>
                </a:rPr>
                <a:t>EXERCISE #1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F150E1-4FB7-6856-1A1A-3296365C9985}"/>
                </a:ext>
              </a:extLst>
            </p:cNvPr>
            <p:cNvSpPr txBox="1"/>
            <p:nvPr/>
          </p:nvSpPr>
          <p:spPr>
            <a:xfrm>
              <a:off x="1322524" y="424882"/>
              <a:ext cx="3470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0070C0"/>
                  </a:solidFill>
                </a:rPr>
                <a:t>Wiring a Light Emitting Diode (LED)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D26B5D41-AC43-AEB5-A78F-634E5D0D3A4E}"/>
                </a:ext>
              </a:extLst>
            </p:cNvPr>
            <p:cNvSpPr txBox="1"/>
            <p:nvPr/>
          </p:nvSpPr>
          <p:spPr>
            <a:xfrm>
              <a:off x="4852469" y="1381511"/>
              <a:ext cx="628650" cy="3333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LED</a:t>
              </a:r>
              <a:endParaRPr lang="en-US" sz="1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B44D5-1591-17F5-2F94-919CED65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B7EB-9B31-4E22-63BE-6FAAEB22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469E2-A868-4E2B-841E-E153D014D172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6D2D-84DE-2883-070A-111F93AF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8BF620-A333-7042-043A-8606DBCE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76147" y="936725"/>
            <a:ext cx="237603" cy="32376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C0012-F9D9-CD1F-E535-B015228CF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475584" y="3107509"/>
            <a:ext cx="229395" cy="3265635"/>
          </a:xfrm>
          <a:prstGeom prst="rect">
            <a:avLst/>
          </a:prstGeom>
        </p:spPr>
      </p:pic>
      <p:sp>
        <p:nvSpPr>
          <p:cNvPr id="28" name="Text Box 10">
            <a:extLst>
              <a:ext uri="{FF2B5EF4-FFF2-40B4-BE49-F238E27FC236}">
                <a16:creationId xmlns:a16="http://schemas.microsoft.com/office/drawing/2014/main" id="{2768EFFF-56DC-8FC5-0BAC-565B9F49E455}"/>
              </a:ext>
            </a:extLst>
          </p:cNvPr>
          <p:cNvSpPr txBox="1"/>
          <p:nvPr/>
        </p:nvSpPr>
        <p:spPr>
          <a:xfrm>
            <a:off x="11194827" y="4730878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GROUND</a:t>
            </a:r>
            <a:endParaRPr lang="en-US" sz="1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A41A9B99-B7E1-F51B-6F35-713EBE903AFB}"/>
              </a:ext>
            </a:extLst>
          </p:cNvPr>
          <p:cNvSpPr txBox="1"/>
          <p:nvPr/>
        </p:nvSpPr>
        <p:spPr>
          <a:xfrm>
            <a:off x="11194830" y="2227983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3.3V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CCDF9F29-187E-FD45-4502-BDD8B83E5404}"/>
              </a:ext>
            </a:extLst>
          </p:cNvPr>
          <p:cNvSpPr txBox="1"/>
          <p:nvPr/>
        </p:nvSpPr>
        <p:spPr>
          <a:xfrm>
            <a:off x="11194828" y="5092126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3.3V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Text Box 10">
            <a:extLst>
              <a:ext uri="{FF2B5EF4-FFF2-40B4-BE49-F238E27FC236}">
                <a16:creationId xmlns:a16="http://schemas.microsoft.com/office/drawing/2014/main" id="{3D8FA80A-D140-C9EA-89A6-16B5CE97E80E}"/>
              </a:ext>
            </a:extLst>
          </p:cNvPr>
          <p:cNvSpPr txBox="1"/>
          <p:nvPr/>
        </p:nvSpPr>
        <p:spPr>
          <a:xfrm>
            <a:off x="5584783" y="2402932"/>
            <a:ext cx="422936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endParaRPr lang="en-US" sz="2000" dirty="0">
              <a:solidFill>
                <a:srgbClr val="FF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Text Box 10">
            <a:extLst>
              <a:ext uri="{FF2B5EF4-FFF2-40B4-BE49-F238E27FC236}">
                <a16:creationId xmlns:a16="http://schemas.microsoft.com/office/drawing/2014/main" id="{DA052DC4-6A3C-658A-884A-2243AB28B35F}"/>
              </a:ext>
            </a:extLst>
          </p:cNvPr>
          <p:cNvSpPr txBox="1"/>
          <p:nvPr/>
        </p:nvSpPr>
        <p:spPr>
          <a:xfrm>
            <a:off x="5076923" y="2292805"/>
            <a:ext cx="422936" cy="34977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20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_</a:t>
            </a:r>
            <a:endParaRPr lang="en-US" sz="2000" dirty="0">
              <a:solidFill>
                <a:srgbClr val="00206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308A02FC-669B-835A-EF22-E7F539ECA3BE}"/>
              </a:ext>
            </a:extLst>
          </p:cNvPr>
          <p:cNvSpPr txBox="1"/>
          <p:nvPr/>
        </p:nvSpPr>
        <p:spPr>
          <a:xfrm>
            <a:off x="4600476" y="2824542"/>
            <a:ext cx="1162678" cy="22070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GROUND</a:t>
            </a:r>
            <a:endParaRPr lang="en-US" sz="1100" dirty="0">
              <a:solidFill>
                <a:srgbClr val="00206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98FBE0-7C0E-DCA6-820D-ED90E8686A77}"/>
              </a:ext>
            </a:extLst>
          </p:cNvPr>
          <p:cNvSpPr txBox="1"/>
          <p:nvPr/>
        </p:nvSpPr>
        <p:spPr>
          <a:xfrm>
            <a:off x="742609" y="736037"/>
            <a:ext cx="346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Please wire up the following circuit</a:t>
            </a:r>
            <a:endParaRPr lang="en-S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1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F59611-CC8B-CA49-E261-CC69B31B924D}"/>
              </a:ext>
            </a:extLst>
          </p:cNvPr>
          <p:cNvSpPr txBox="1"/>
          <p:nvPr/>
        </p:nvSpPr>
        <p:spPr>
          <a:xfrm>
            <a:off x="1324946" y="2439195"/>
            <a:ext cx="673670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red_led.on</a:t>
            </a:r>
            <a:r>
              <a:rPr lang="en-SG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3E1B7-D3CF-085C-1580-07BE7F05E232}"/>
              </a:ext>
            </a:extLst>
          </p:cNvPr>
          <p:cNvSpPr txBox="1"/>
          <p:nvPr/>
        </p:nvSpPr>
        <p:spPr>
          <a:xfrm>
            <a:off x="1233182" y="612396"/>
            <a:ext cx="439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TESTING OUR CIRCUIT USING THONNY SHELL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F7243-B825-CFEC-1CDD-DFAC9026402F}"/>
              </a:ext>
            </a:extLst>
          </p:cNvPr>
          <p:cNvSpPr txBox="1"/>
          <p:nvPr/>
        </p:nvSpPr>
        <p:spPr>
          <a:xfrm>
            <a:off x="1324947" y="1455576"/>
            <a:ext cx="6736702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/>
              <a:t>from </a:t>
            </a:r>
            <a:r>
              <a:rPr lang="en-SG" dirty="0" err="1"/>
              <a:t>picozero</a:t>
            </a:r>
            <a:r>
              <a:rPr lang="en-SG" dirty="0"/>
              <a:t> import LED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red_led</a:t>
            </a:r>
            <a:r>
              <a:rPr lang="en-SG" dirty="0"/>
              <a:t> = LED(15)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00718-3F48-5EF9-0757-7482CA1F455E}"/>
              </a:ext>
            </a:extLst>
          </p:cNvPr>
          <p:cNvSpPr txBox="1"/>
          <p:nvPr/>
        </p:nvSpPr>
        <p:spPr>
          <a:xfrm>
            <a:off x="1233182" y="1166394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1a. Turning our Red LED 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926C4-CB44-E300-2DA4-CF6BBC270CD0}"/>
              </a:ext>
            </a:extLst>
          </p:cNvPr>
          <p:cNvSpPr txBox="1"/>
          <p:nvPr/>
        </p:nvSpPr>
        <p:spPr>
          <a:xfrm>
            <a:off x="1233182" y="3445934"/>
            <a:ext cx="6736702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red_led.off</a:t>
            </a:r>
            <a:r>
              <a:rPr lang="en-SG" dirty="0"/>
              <a:t>()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DCEEF-7B2A-761F-456B-5EED97C4C8A4}"/>
              </a:ext>
            </a:extLst>
          </p:cNvPr>
          <p:cNvSpPr txBox="1"/>
          <p:nvPr/>
        </p:nvSpPr>
        <p:spPr>
          <a:xfrm>
            <a:off x="1176297" y="2993193"/>
            <a:ext cx="27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1b. Turning it off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0EE66-8040-818F-04F3-8A11F6E2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19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03D28B7-E0F7-A050-D745-53CAD3D9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B7F35-0F04-4993-B3F8-D93DB452263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1127672-3A71-7955-237C-9B24D7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Tampines Regional Library - </a:t>
            </a:r>
            <a:r>
              <a:rPr lang="en-SG" dirty="0" err="1"/>
              <a:t>Learnx</a:t>
            </a:r>
            <a:r>
              <a:rPr lang="en-SG" dirty="0"/>
              <a:t> Community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8B7786-3847-DD4B-A871-3ACDE6C59EEE}"/>
              </a:ext>
            </a:extLst>
          </p:cNvPr>
          <p:cNvGrpSpPr/>
          <p:nvPr/>
        </p:nvGrpSpPr>
        <p:grpSpPr>
          <a:xfrm>
            <a:off x="2232142" y="1107658"/>
            <a:ext cx="3863858" cy="655072"/>
            <a:chOff x="2232142" y="1107658"/>
            <a:chExt cx="3863858" cy="6550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A04D9B-192A-4D5F-AA61-22C78DB8CE5E}"/>
                </a:ext>
              </a:extLst>
            </p:cNvPr>
            <p:cNvSpPr txBox="1"/>
            <p:nvPr/>
          </p:nvSpPr>
          <p:spPr>
            <a:xfrm>
              <a:off x="5153873" y="1107658"/>
              <a:ext cx="828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Library</a:t>
              </a:r>
              <a:endParaRPr lang="en-SG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DFC2BB-B0A2-73C1-48CF-96632E8397C2}"/>
                </a:ext>
              </a:extLst>
            </p:cNvPr>
            <p:cNvSpPr/>
            <p:nvPr/>
          </p:nvSpPr>
          <p:spPr>
            <a:xfrm>
              <a:off x="2232142" y="1492143"/>
              <a:ext cx="921606" cy="270587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992446-5727-89F4-A75C-7167C85A91D8}"/>
                </a:ext>
              </a:extLst>
            </p:cNvPr>
            <p:cNvSpPr/>
            <p:nvPr/>
          </p:nvSpPr>
          <p:spPr>
            <a:xfrm>
              <a:off x="5153873" y="1166035"/>
              <a:ext cx="942127" cy="270587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951FF39-8989-93BE-2C03-24090646863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3153748" y="1301329"/>
              <a:ext cx="2000125" cy="3078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979890-6F9E-6542-EA24-6D6221E85025}"/>
              </a:ext>
            </a:extLst>
          </p:cNvPr>
          <p:cNvGrpSpPr/>
          <p:nvPr/>
        </p:nvGrpSpPr>
        <p:grpSpPr>
          <a:xfrm>
            <a:off x="1769691" y="1804439"/>
            <a:ext cx="4403920" cy="488246"/>
            <a:chOff x="1738737" y="1527839"/>
            <a:chExt cx="4403920" cy="48824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912E44-4A21-300D-7DC9-75F70F6BBC2D}"/>
                </a:ext>
              </a:extLst>
            </p:cNvPr>
            <p:cNvSpPr/>
            <p:nvPr/>
          </p:nvSpPr>
          <p:spPr>
            <a:xfrm>
              <a:off x="1738737" y="1527839"/>
              <a:ext cx="921606" cy="26369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6BD5D0-A566-9A5F-7A0A-792156F8AE0C}"/>
                </a:ext>
              </a:extLst>
            </p:cNvPr>
            <p:cNvSpPr/>
            <p:nvPr/>
          </p:nvSpPr>
          <p:spPr>
            <a:xfrm>
              <a:off x="5115992" y="1728395"/>
              <a:ext cx="921606" cy="26369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B39D30-608A-4BFA-69CA-ACD412F3A3DE}"/>
                </a:ext>
              </a:extLst>
            </p:cNvPr>
            <p:cNvSpPr txBox="1"/>
            <p:nvPr/>
          </p:nvSpPr>
          <p:spPr>
            <a:xfrm>
              <a:off x="5035526" y="1646753"/>
              <a:ext cx="1107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Variable </a:t>
              </a:r>
              <a:endParaRPr lang="en-SG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2424C2-E233-79CF-3F7E-DB935EECC970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98282" y="1673625"/>
              <a:ext cx="2537244" cy="157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72891A-595B-374A-9EE7-9AB81A54004C}"/>
              </a:ext>
            </a:extLst>
          </p:cNvPr>
          <p:cNvGrpSpPr/>
          <p:nvPr/>
        </p:nvGrpSpPr>
        <p:grpSpPr>
          <a:xfrm>
            <a:off x="2682684" y="904759"/>
            <a:ext cx="9085985" cy="3323260"/>
            <a:chOff x="2682684" y="811460"/>
            <a:chExt cx="9085985" cy="33232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F45599C-0758-4458-510C-DE3C6E7D7C40}"/>
                </a:ext>
              </a:extLst>
            </p:cNvPr>
            <p:cNvSpPr/>
            <p:nvPr/>
          </p:nvSpPr>
          <p:spPr>
            <a:xfrm>
              <a:off x="2682684" y="1690867"/>
              <a:ext cx="1581406" cy="270587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09185FC-BB14-83D7-A9EC-00D706643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7532" y="811460"/>
              <a:ext cx="5271137" cy="33232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0A61771-F3F4-1A81-2026-F23D194D86B3}"/>
              </a:ext>
            </a:extLst>
          </p:cNvPr>
          <p:cNvGrpSpPr/>
          <p:nvPr/>
        </p:nvGrpSpPr>
        <p:grpSpPr>
          <a:xfrm>
            <a:off x="3817525" y="1503862"/>
            <a:ext cx="2659595" cy="369332"/>
            <a:chOff x="3817667" y="1503862"/>
            <a:chExt cx="2659595" cy="3693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2A5900-E7EF-7145-1731-7B64B7543DCC}"/>
                </a:ext>
              </a:extLst>
            </p:cNvPr>
            <p:cNvSpPr/>
            <p:nvPr/>
          </p:nvSpPr>
          <p:spPr>
            <a:xfrm>
              <a:off x="3817667" y="1513624"/>
              <a:ext cx="511737" cy="270587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3A08D8-5064-E6C2-FAC8-48EAC1D49F4F}"/>
                </a:ext>
              </a:extLst>
            </p:cNvPr>
            <p:cNvGrpSpPr/>
            <p:nvPr/>
          </p:nvGrpSpPr>
          <p:grpSpPr>
            <a:xfrm>
              <a:off x="5029270" y="1503862"/>
              <a:ext cx="1447992" cy="369332"/>
              <a:chOff x="5029270" y="1503862"/>
              <a:chExt cx="1447992" cy="369332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B0C638D-2613-8054-A2B5-EE579405F4DC}"/>
                  </a:ext>
                </a:extLst>
              </p:cNvPr>
              <p:cNvSpPr/>
              <p:nvPr/>
            </p:nvSpPr>
            <p:spPr>
              <a:xfrm>
                <a:off x="5074314" y="1575735"/>
                <a:ext cx="1402948" cy="270587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73A5E3-5333-9B01-6DAE-CCA8213B7374}"/>
                  </a:ext>
                </a:extLst>
              </p:cNvPr>
              <p:cNvSpPr txBox="1"/>
              <p:nvPr/>
            </p:nvSpPr>
            <p:spPr>
              <a:xfrm>
                <a:off x="5029270" y="1503862"/>
                <a:ext cx="1402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Functionality</a:t>
                </a:r>
                <a:endParaRPr lang="en-SG" dirty="0"/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FECCB3-3A76-A2E2-97D1-7D0B3EF1F857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4329404" y="1648918"/>
              <a:ext cx="699866" cy="3961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153A22D-3CAD-26E8-434D-344498D996BC}"/>
              </a:ext>
            </a:extLst>
          </p:cNvPr>
          <p:cNvSpPr/>
          <p:nvPr/>
        </p:nvSpPr>
        <p:spPr>
          <a:xfrm rot="2438598">
            <a:off x="9324281" y="260621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826928-A00A-D2FE-81E3-23D828D3A1EC}"/>
              </a:ext>
            </a:extLst>
          </p:cNvPr>
          <p:cNvGrpSpPr/>
          <p:nvPr/>
        </p:nvGrpSpPr>
        <p:grpSpPr>
          <a:xfrm>
            <a:off x="1233182" y="4118089"/>
            <a:ext cx="5214247" cy="2072741"/>
            <a:chOff x="1233182" y="4118089"/>
            <a:chExt cx="5214247" cy="20727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D77712-7E97-2BC0-7B1D-6DEC209A2D25}"/>
                </a:ext>
              </a:extLst>
            </p:cNvPr>
            <p:cNvSpPr txBox="1"/>
            <p:nvPr/>
          </p:nvSpPr>
          <p:spPr>
            <a:xfrm>
              <a:off x="1233182" y="4293983"/>
              <a:ext cx="2705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1"/>
                  </a:solidFill>
                </a:rPr>
                <a:t>Ex 1c. Blinking the red LED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D6F0DA4-609E-E3B1-60B1-A45452D450AA}"/>
                </a:ext>
              </a:extLst>
            </p:cNvPr>
            <p:cNvGrpSpPr/>
            <p:nvPr/>
          </p:nvGrpSpPr>
          <p:grpSpPr>
            <a:xfrm>
              <a:off x="4138587" y="4118089"/>
              <a:ext cx="2308842" cy="2072741"/>
              <a:chOff x="4138587" y="4118089"/>
              <a:chExt cx="2308842" cy="20727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0693045-427B-0AC9-449A-621588732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8587" y="4118089"/>
                <a:ext cx="1015286" cy="2072741"/>
              </a:xfrm>
              <a:prstGeom prst="rect">
                <a:avLst/>
              </a:prstGeom>
            </p:spPr>
          </p:pic>
          <p:sp>
            <p:nvSpPr>
              <p:cNvPr id="19" name="Speech Bubble: Oval 18">
                <a:extLst>
                  <a:ext uri="{FF2B5EF4-FFF2-40B4-BE49-F238E27FC236}">
                    <a16:creationId xmlns:a16="http://schemas.microsoft.com/office/drawing/2014/main" id="{D11165AA-794F-DB43-D5E8-566846C0CB0F}"/>
                  </a:ext>
                </a:extLst>
              </p:cNvPr>
              <p:cNvSpPr/>
              <p:nvPr/>
            </p:nvSpPr>
            <p:spPr>
              <a:xfrm rot="2594643">
                <a:off x="5310642" y="4146301"/>
                <a:ext cx="914400" cy="1070297"/>
              </a:xfrm>
              <a:prstGeom prst="wedgeEllipseCallou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FA56FD-D020-B569-DA28-16BA027ABAE3}"/>
                  </a:ext>
                </a:extLst>
              </p:cNvPr>
              <p:cNvSpPr txBox="1"/>
              <p:nvPr/>
            </p:nvSpPr>
            <p:spPr>
              <a:xfrm>
                <a:off x="5309094" y="4412023"/>
                <a:ext cx="1138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000" dirty="0"/>
                  <a:t>Can you make it Blink too?</a:t>
                </a:r>
                <a:endParaRPr 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52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8E3B4-69BD-DC14-3A74-D84EC2A8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7C8F8-28AC-A70A-AC2F-91443138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29382-11DD-C346-D88A-B4B98FB4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979F8-5CC6-6DB9-66CD-5556EAB153E1}"/>
              </a:ext>
            </a:extLst>
          </p:cNvPr>
          <p:cNvSpPr txBox="1"/>
          <p:nvPr/>
        </p:nvSpPr>
        <p:spPr>
          <a:xfrm>
            <a:off x="4161285" y="2632202"/>
            <a:ext cx="426475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basics of Python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Foster a spirit of tinkering and making</a:t>
            </a:r>
          </a:p>
          <a:p>
            <a:endParaRPr lang="en-US" dirty="0"/>
          </a:p>
          <a:p>
            <a:r>
              <a:rPr lang="en-US" dirty="0"/>
              <a:t>WE ENCOURAGE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 life-long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directed learning</a:t>
            </a:r>
          </a:p>
          <a:p>
            <a:endParaRPr lang="en-US" dirty="0"/>
          </a:p>
          <a:p>
            <a:r>
              <a:rPr lang="en-SG" dirty="0"/>
              <a:t>OUR TEACHING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 Raspberry Pi Pico 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 </a:t>
            </a:r>
            <a:r>
              <a:rPr lang="en-SG" dirty="0" err="1"/>
              <a:t>Thonny</a:t>
            </a:r>
            <a:r>
              <a:rPr lang="en-SG" dirty="0"/>
              <a:t> IDE.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242A2-9B11-74D8-63A6-9E5F6C9D3FB2}"/>
              </a:ext>
            </a:extLst>
          </p:cNvPr>
          <p:cNvSpPr txBox="1"/>
          <p:nvPr/>
        </p:nvSpPr>
        <p:spPr>
          <a:xfrm>
            <a:off x="3418642" y="542746"/>
            <a:ext cx="4734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you can type, you can code!!</a:t>
            </a:r>
            <a:endParaRPr lang="en-SG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8D0828-61FC-1B88-BE78-92105194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76" y="1051363"/>
            <a:ext cx="79533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44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40D0A-A04A-2C7E-1F8E-9E7AA18C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883F8-AD1C-3ECF-BE5A-DF4EFAD3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34823-C4E8-C1F4-B6DD-804BD71C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2A1A7-318B-9090-83AE-647E5230948C}"/>
              </a:ext>
            </a:extLst>
          </p:cNvPr>
          <p:cNvSpPr txBox="1"/>
          <p:nvPr/>
        </p:nvSpPr>
        <p:spPr>
          <a:xfrm>
            <a:off x="1315616" y="1054359"/>
            <a:ext cx="212583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red led off</a:t>
            </a:r>
          </a:p>
          <a:p>
            <a:r>
              <a:rPr lang="en-US" dirty="0"/>
              <a:t>Wait 1 second</a:t>
            </a:r>
          </a:p>
          <a:p>
            <a:r>
              <a:rPr lang="en-US" dirty="0"/>
              <a:t>Turn red led on</a:t>
            </a:r>
          </a:p>
          <a:p>
            <a:r>
              <a:rPr lang="en-US" dirty="0"/>
              <a:t>Wait 1 second</a:t>
            </a:r>
          </a:p>
          <a:p>
            <a:r>
              <a:rPr lang="en-US" dirty="0"/>
              <a:t>Turn red led off</a:t>
            </a:r>
          </a:p>
          <a:p>
            <a:r>
              <a:rPr lang="en-US" dirty="0"/>
              <a:t>Wait 1 second</a:t>
            </a:r>
          </a:p>
          <a:p>
            <a:r>
              <a:rPr lang="en-US" dirty="0"/>
              <a:t>Turn red led on</a:t>
            </a:r>
          </a:p>
          <a:p>
            <a:r>
              <a:rPr lang="en-US" dirty="0"/>
              <a:t>Wait 1 second</a:t>
            </a:r>
          </a:p>
          <a:p>
            <a:r>
              <a:rPr lang="en-US" dirty="0"/>
              <a:t>Turn red led off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737A65-4CE5-EDAA-8738-06E7846FE8EC}"/>
              </a:ext>
            </a:extLst>
          </p:cNvPr>
          <p:cNvSpPr/>
          <p:nvPr/>
        </p:nvSpPr>
        <p:spPr>
          <a:xfrm>
            <a:off x="1295400" y="1371600"/>
            <a:ext cx="1569098" cy="261257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98AF0-A55D-577E-4373-B9B47D3FA279}"/>
              </a:ext>
            </a:extLst>
          </p:cNvPr>
          <p:cNvSpPr/>
          <p:nvPr/>
        </p:nvSpPr>
        <p:spPr>
          <a:xfrm>
            <a:off x="1295400" y="1950098"/>
            <a:ext cx="1569098" cy="261257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1F20AE-1274-8C63-A332-11E4FED9A087}"/>
              </a:ext>
            </a:extLst>
          </p:cNvPr>
          <p:cNvSpPr txBox="1"/>
          <p:nvPr/>
        </p:nvSpPr>
        <p:spPr>
          <a:xfrm>
            <a:off x="998583" y="3914520"/>
            <a:ext cx="28473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from time import sleep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4748F-BBDC-6D4F-922C-DD6706AC8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2" y="1061919"/>
            <a:ext cx="9058275" cy="3943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A87CA5-923E-E53D-FF27-568B7B609F37}"/>
              </a:ext>
            </a:extLst>
          </p:cNvPr>
          <p:cNvSpPr txBox="1"/>
          <p:nvPr/>
        </p:nvSpPr>
        <p:spPr>
          <a:xfrm>
            <a:off x="10472835" y="3214936"/>
            <a:ext cx="99448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Editor</a:t>
            </a:r>
            <a:endParaRPr lang="en-SG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40D9B-5B59-8C72-A010-12A4CCF7BA98}"/>
              </a:ext>
            </a:extLst>
          </p:cNvPr>
          <p:cNvGrpSpPr/>
          <p:nvPr/>
        </p:nvGrpSpPr>
        <p:grpSpPr>
          <a:xfrm>
            <a:off x="3581400" y="692587"/>
            <a:ext cx="5029200" cy="1113170"/>
            <a:chOff x="3581400" y="692587"/>
            <a:chExt cx="5029200" cy="11131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37FA3B-D968-F908-1E1C-31CE2B1F46D6}"/>
                </a:ext>
              </a:extLst>
            </p:cNvPr>
            <p:cNvSpPr/>
            <p:nvPr/>
          </p:nvSpPr>
          <p:spPr>
            <a:xfrm>
              <a:off x="3581400" y="1497847"/>
              <a:ext cx="398106" cy="307910"/>
            </a:xfrm>
            <a:prstGeom prst="rect">
              <a:avLst/>
            </a:prstGeom>
            <a:noFill/>
            <a:ln w="44450">
              <a:solidFill>
                <a:schemeClr val="accent1">
                  <a:shade val="15000"/>
                  <a:alpha val="8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98CDA3-22DE-8976-4B4A-426CEB4CA613}"/>
                </a:ext>
              </a:extLst>
            </p:cNvPr>
            <p:cNvSpPr txBox="1"/>
            <p:nvPr/>
          </p:nvSpPr>
          <p:spPr>
            <a:xfrm>
              <a:off x="4589371" y="692587"/>
              <a:ext cx="4021229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Click here to start a new python program</a:t>
              </a:r>
              <a:endParaRPr lang="en-SG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A0D17D1-9AD2-3D24-7587-B653D9218012}"/>
                </a:ext>
              </a:extLst>
            </p:cNvPr>
            <p:cNvSpPr/>
            <p:nvPr/>
          </p:nvSpPr>
          <p:spPr>
            <a:xfrm rot="8837467">
              <a:off x="3678412" y="1043775"/>
              <a:ext cx="968517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8BBFC86-DC2F-2F88-26D9-7FF31DACB7D5}"/>
              </a:ext>
            </a:extLst>
          </p:cNvPr>
          <p:cNvSpPr/>
          <p:nvPr/>
        </p:nvSpPr>
        <p:spPr>
          <a:xfrm>
            <a:off x="7156579" y="2074486"/>
            <a:ext cx="2425959" cy="2002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A3759A-2EAB-9D7E-BFBA-366C88EB6BC5}"/>
              </a:ext>
            </a:extLst>
          </p:cNvPr>
          <p:cNvGrpSpPr/>
          <p:nvPr/>
        </p:nvGrpSpPr>
        <p:grpSpPr>
          <a:xfrm>
            <a:off x="4302975" y="1198870"/>
            <a:ext cx="3475670" cy="613302"/>
            <a:chOff x="4302975" y="1198870"/>
            <a:chExt cx="3475670" cy="61330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D5E1BBE-43B8-382E-BDB8-0A851C097BD0}"/>
                </a:ext>
              </a:extLst>
            </p:cNvPr>
            <p:cNvGrpSpPr/>
            <p:nvPr/>
          </p:nvGrpSpPr>
          <p:grpSpPr>
            <a:xfrm>
              <a:off x="4302975" y="1260292"/>
              <a:ext cx="684502" cy="551880"/>
              <a:chOff x="4302975" y="1260292"/>
              <a:chExt cx="684502" cy="55188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D43BC0-E761-70EA-6C88-A5F358312069}"/>
                  </a:ext>
                </a:extLst>
              </p:cNvPr>
              <p:cNvSpPr/>
              <p:nvPr/>
            </p:nvSpPr>
            <p:spPr>
              <a:xfrm>
                <a:off x="4589371" y="1260292"/>
                <a:ext cx="398106" cy="307910"/>
              </a:xfrm>
              <a:prstGeom prst="rect">
                <a:avLst/>
              </a:prstGeom>
              <a:noFill/>
              <a:ln w="44450">
                <a:solidFill>
                  <a:schemeClr val="accent1">
                    <a:shade val="15000"/>
                    <a:alpha val="8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3139886-4A47-8F50-95A2-1A6468ACF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4141" y="1497847"/>
                <a:ext cx="295275" cy="314325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19BDBB-339E-8580-7FD9-EF9AF3410C7B}"/>
                  </a:ext>
                </a:extLst>
              </p:cNvPr>
              <p:cNvSpPr/>
              <p:nvPr/>
            </p:nvSpPr>
            <p:spPr>
              <a:xfrm>
                <a:off x="4302975" y="1478902"/>
                <a:ext cx="398106" cy="307910"/>
              </a:xfrm>
              <a:prstGeom prst="rect">
                <a:avLst/>
              </a:prstGeom>
              <a:noFill/>
              <a:ln w="44450">
                <a:solidFill>
                  <a:schemeClr val="accent1">
                    <a:shade val="15000"/>
                    <a:alpha val="83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1A4999-204F-D317-12E5-E060F9DF5A28}"/>
                </a:ext>
              </a:extLst>
            </p:cNvPr>
            <p:cNvSpPr txBox="1"/>
            <p:nvPr/>
          </p:nvSpPr>
          <p:spPr>
            <a:xfrm>
              <a:off x="5035715" y="1198870"/>
              <a:ext cx="2742930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To run this python program</a:t>
              </a:r>
              <a:endParaRPr lang="en-SG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A9D729E-587D-D378-3F83-D128211466B4}"/>
              </a:ext>
            </a:extLst>
          </p:cNvPr>
          <p:cNvSpPr txBox="1"/>
          <p:nvPr/>
        </p:nvSpPr>
        <p:spPr>
          <a:xfrm>
            <a:off x="1115736" y="436228"/>
            <a:ext cx="227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ALGORITHM TO CODE</a:t>
            </a:r>
            <a:endParaRPr lang="en-SG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8CF1C5-CD5F-9549-74ED-AB9F3693A73E}"/>
              </a:ext>
            </a:extLst>
          </p:cNvPr>
          <p:cNvSpPr/>
          <p:nvPr/>
        </p:nvSpPr>
        <p:spPr>
          <a:xfrm>
            <a:off x="1249184" y="2486386"/>
            <a:ext cx="1569098" cy="261257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4AD8B3-8991-3B86-5AFE-B83C10935DBA}"/>
              </a:ext>
            </a:extLst>
          </p:cNvPr>
          <p:cNvSpPr/>
          <p:nvPr/>
        </p:nvSpPr>
        <p:spPr>
          <a:xfrm>
            <a:off x="1252356" y="2996442"/>
            <a:ext cx="1569098" cy="261257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731887-D215-556C-276F-27C68019D354}"/>
              </a:ext>
            </a:extLst>
          </p:cNvPr>
          <p:cNvGrpSpPr/>
          <p:nvPr/>
        </p:nvGrpSpPr>
        <p:grpSpPr>
          <a:xfrm>
            <a:off x="5912063" y="1762125"/>
            <a:ext cx="3963552" cy="3333750"/>
            <a:chOff x="5881583" y="1762125"/>
            <a:chExt cx="3963552" cy="333375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81D5F5C-CF9F-FF7E-CF42-53D4E9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2360" y="1762125"/>
              <a:ext cx="3152775" cy="33337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BEE2A2-E76A-DB70-93C9-A5FEAFA525DD}"/>
                </a:ext>
              </a:extLst>
            </p:cNvPr>
            <p:cNvSpPr txBox="1"/>
            <p:nvPr/>
          </p:nvSpPr>
          <p:spPr>
            <a:xfrm>
              <a:off x="5881583" y="3914520"/>
              <a:ext cx="718402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CODE</a:t>
              </a:r>
              <a:endParaRPr lang="en-SG" b="1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F9050A2-25F5-B47E-E23A-E269741A5AED}"/>
              </a:ext>
            </a:extLst>
          </p:cNvPr>
          <p:cNvSpPr/>
          <p:nvPr/>
        </p:nvSpPr>
        <p:spPr>
          <a:xfrm>
            <a:off x="6828889" y="2996442"/>
            <a:ext cx="1569098" cy="1920791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502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1" grpId="1" animBg="1"/>
      <p:bldP spid="16" grpId="0" animBg="1"/>
      <p:bldP spid="26" grpId="0" animBg="1"/>
      <p:bldP spid="2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828565-AE96-3548-186E-E62A1F432ECB}"/>
              </a:ext>
            </a:extLst>
          </p:cNvPr>
          <p:cNvGrpSpPr/>
          <p:nvPr/>
        </p:nvGrpSpPr>
        <p:grpSpPr>
          <a:xfrm>
            <a:off x="1057275" y="844550"/>
            <a:ext cx="7553325" cy="5876925"/>
            <a:chOff x="1057275" y="844550"/>
            <a:chExt cx="7553325" cy="58769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585E86-72DF-19C5-CCCA-ABEA485E3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275" y="844550"/>
              <a:ext cx="7553325" cy="5876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DBC8C-14F5-A399-3891-3CC20415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8321" y="1555490"/>
              <a:ext cx="3190101" cy="3333750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993F0-52DD-1E58-CCF8-1E7D000A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44DC6-5674-38D8-48B7-B9215EBD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EFC5-82D0-5618-D9F1-5756E9E8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EEB20-4786-696D-9C21-49626E547729}"/>
              </a:ext>
            </a:extLst>
          </p:cNvPr>
          <p:cNvSpPr txBox="1"/>
          <p:nvPr/>
        </p:nvSpPr>
        <p:spPr>
          <a:xfrm>
            <a:off x="981934" y="391329"/>
            <a:ext cx="193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SAVE A PROGRAM</a:t>
            </a:r>
            <a:endParaRPr lang="en-SG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0AE3A-6869-CD5C-3F75-33FCCF793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5" y="858837"/>
            <a:ext cx="2247900" cy="2924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72117-2850-575B-BE70-7E3B4AC0D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187" y="2533650"/>
            <a:ext cx="2352675" cy="2133600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914E26EA-4E1A-E182-EB9D-3CCE6E430817}"/>
              </a:ext>
            </a:extLst>
          </p:cNvPr>
          <p:cNvSpPr/>
          <p:nvPr/>
        </p:nvSpPr>
        <p:spPr>
          <a:xfrm rot="3385558">
            <a:off x="8368285" y="329380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633E0A-251B-4CD1-BA2F-B104AABF1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937" y="2320924"/>
            <a:ext cx="5219700" cy="3143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9CD4CB-DA4B-8497-D869-093A11761DB9}"/>
              </a:ext>
            </a:extLst>
          </p:cNvPr>
          <p:cNvSpPr txBox="1"/>
          <p:nvPr/>
        </p:nvSpPr>
        <p:spPr>
          <a:xfrm>
            <a:off x="5694649" y="497312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ex1c.py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364C49B-C44E-AB39-A216-BA0EDE296081}"/>
              </a:ext>
            </a:extLst>
          </p:cNvPr>
          <p:cNvSpPr/>
          <p:nvPr/>
        </p:nvSpPr>
        <p:spPr>
          <a:xfrm rot="3864729">
            <a:off x="9189940" y="440003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FB3242-3585-AE9F-F148-52E2CE717FFE}"/>
              </a:ext>
            </a:extLst>
          </p:cNvPr>
          <p:cNvSpPr txBox="1"/>
          <p:nvPr/>
        </p:nvSpPr>
        <p:spPr>
          <a:xfrm>
            <a:off x="1057275" y="4998676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ex1c.py</a:t>
            </a:r>
          </a:p>
        </p:txBody>
      </p:sp>
    </p:spTree>
    <p:extLst>
      <p:ext uri="{BB962C8B-B14F-4D97-AF65-F5344CB8AC3E}">
        <p14:creationId xmlns:p14="http://schemas.microsoft.com/office/powerpoint/2010/main" val="194120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BACB08-6E5E-30A3-CAC3-60E896ED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30B73-18C9-D58C-9F0E-16A8ABF1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0B087-CBA6-5203-D9AC-490C4433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7A36E-BD8E-7E27-C9D8-A63C9F97A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08" y="1006490"/>
            <a:ext cx="1782155" cy="284997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45B09FD-3621-F1AE-7AA6-74E998D9E646}"/>
              </a:ext>
            </a:extLst>
          </p:cNvPr>
          <p:cNvGrpSpPr/>
          <p:nvPr/>
        </p:nvGrpSpPr>
        <p:grpSpPr>
          <a:xfrm>
            <a:off x="1519055" y="1006060"/>
            <a:ext cx="7708835" cy="4270615"/>
            <a:chOff x="1519055" y="1006060"/>
            <a:chExt cx="7708835" cy="427061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C887C-F14A-3D22-E801-25C4BF7C4619}"/>
                </a:ext>
              </a:extLst>
            </p:cNvPr>
            <p:cNvSpPr/>
            <p:nvPr/>
          </p:nvSpPr>
          <p:spPr>
            <a:xfrm>
              <a:off x="1519055" y="1006061"/>
              <a:ext cx="7708835" cy="42706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C88FD-165D-4184-89BE-38794D19E7C3}"/>
                </a:ext>
              </a:extLst>
            </p:cNvPr>
            <p:cNvGrpSpPr/>
            <p:nvPr/>
          </p:nvGrpSpPr>
          <p:grpSpPr>
            <a:xfrm>
              <a:off x="2209800" y="1006060"/>
              <a:ext cx="6561364" cy="4060460"/>
              <a:chOff x="2441791" y="1544693"/>
              <a:chExt cx="7353300" cy="467171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DEB6A5A-5D05-CFC6-F228-A69C7DA68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1791" y="2006358"/>
                <a:ext cx="7353300" cy="4210050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96CD955-5F02-5EC8-8858-034233C17578}"/>
                  </a:ext>
                </a:extLst>
              </p:cNvPr>
              <p:cNvSpPr/>
              <p:nvPr/>
            </p:nvSpPr>
            <p:spPr>
              <a:xfrm>
                <a:off x="3068216" y="2006358"/>
                <a:ext cx="1026367" cy="233270"/>
              </a:xfrm>
              <a:prstGeom prst="roundRect">
                <a:avLst/>
              </a:prstGeom>
              <a:noFill/>
              <a:ln w="317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8FE491-66DA-9FC4-9C4C-A6898677177A}"/>
                  </a:ext>
                </a:extLst>
              </p:cNvPr>
              <p:cNvSpPr txBox="1"/>
              <p:nvPr/>
            </p:nvSpPr>
            <p:spPr>
              <a:xfrm>
                <a:off x="5016089" y="1544693"/>
                <a:ext cx="2515720" cy="531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FF00"/>
                    </a:solidFill>
                  </a:rPr>
                  <a:t>while True: loop</a:t>
                </a:r>
                <a:endParaRPr lang="en-SG" sz="2400" b="1" dirty="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29D15D-869D-E733-4D4C-D7A13F64A906}"/>
              </a:ext>
            </a:extLst>
          </p:cNvPr>
          <p:cNvSpPr txBox="1"/>
          <p:nvPr/>
        </p:nvSpPr>
        <p:spPr>
          <a:xfrm>
            <a:off x="1432895" y="611239"/>
            <a:ext cx="429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if I want to blink my red LED forever?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34109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E8D33-94B9-C7E2-957C-C0480CB89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BA831-3E1D-C93A-4378-9BC49435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55BDE-FAC7-B0F7-E1C5-57924348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23</a:t>
            </a:fld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0AA2738-4C6E-F617-78AB-AA5FC63105A1}"/>
              </a:ext>
            </a:extLst>
          </p:cNvPr>
          <p:cNvSpPr/>
          <p:nvPr/>
        </p:nvSpPr>
        <p:spPr>
          <a:xfrm>
            <a:off x="4329986" y="2552383"/>
            <a:ext cx="143884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115C7-4AD3-2D71-3DF5-2A636DDFF167}"/>
              </a:ext>
            </a:extLst>
          </p:cNvPr>
          <p:cNvSpPr txBox="1"/>
          <p:nvPr/>
        </p:nvSpPr>
        <p:spPr>
          <a:xfrm>
            <a:off x="1234201" y="4044659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Runs once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6415D-FEE8-CAD8-ED53-D1D6134D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23" y="1139845"/>
            <a:ext cx="2743200" cy="2628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4C6E434-746C-1432-348E-91B16CA112BD}"/>
              </a:ext>
            </a:extLst>
          </p:cNvPr>
          <p:cNvGrpSpPr/>
          <p:nvPr/>
        </p:nvGrpSpPr>
        <p:grpSpPr>
          <a:xfrm>
            <a:off x="6861769" y="1085665"/>
            <a:ext cx="2924175" cy="3433212"/>
            <a:chOff x="6861769" y="992355"/>
            <a:chExt cx="2924175" cy="34332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EEC3E5-403E-36EA-C343-D0B42AEBB1F1}"/>
                </a:ext>
              </a:extLst>
            </p:cNvPr>
            <p:cNvSpPr txBox="1"/>
            <p:nvPr/>
          </p:nvSpPr>
          <p:spPr>
            <a:xfrm>
              <a:off x="7707058" y="4056235"/>
              <a:ext cx="1372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Runs forever</a:t>
              </a:r>
              <a:endParaRPr lang="en-SG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28E76C-36CC-2322-54DD-F3558FAE1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1769" y="992355"/>
              <a:ext cx="2924175" cy="27432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B2CE7E-02CD-417C-DC8A-9DAA25C5A46A}"/>
              </a:ext>
            </a:extLst>
          </p:cNvPr>
          <p:cNvGrpSpPr/>
          <p:nvPr/>
        </p:nvGrpSpPr>
        <p:grpSpPr>
          <a:xfrm>
            <a:off x="5825072" y="1981013"/>
            <a:ext cx="1784609" cy="1997656"/>
            <a:chOff x="5849340" y="1951780"/>
            <a:chExt cx="1784609" cy="199765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A96C10-8F0C-FB59-D6EA-A939C9FC0EC9}"/>
                </a:ext>
              </a:extLst>
            </p:cNvPr>
            <p:cNvSpPr/>
            <p:nvPr/>
          </p:nvSpPr>
          <p:spPr>
            <a:xfrm>
              <a:off x="7377562" y="1951780"/>
              <a:ext cx="256387" cy="1603183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624113C1-9CDD-29CC-2F8E-C5DB1F5CB1B2}"/>
                </a:ext>
              </a:extLst>
            </p:cNvPr>
            <p:cNvSpPr/>
            <p:nvPr/>
          </p:nvSpPr>
          <p:spPr>
            <a:xfrm rot="19762578">
              <a:off x="5849340" y="3464804"/>
              <a:ext cx="1647895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indentation</a:t>
              </a:r>
              <a:endParaRPr lang="en-SG" b="1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CF1FF46-CFDA-90A3-3FD8-4D0B1ECF64E2}"/>
              </a:ext>
            </a:extLst>
          </p:cNvPr>
          <p:cNvSpPr/>
          <p:nvPr/>
        </p:nvSpPr>
        <p:spPr>
          <a:xfrm>
            <a:off x="7231948" y="1689814"/>
            <a:ext cx="1445517" cy="222962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Arrow: Curved Right 44">
            <a:extLst>
              <a:ext uri="{FF2B5EF4-FFF2-40B4-BE49-F238E27FC236}">
                <a16:creationId xmlns:a16="http://schemas.microsoft.com/office/drawing/2014/main" id="{BE2BDA6F-1A2D-09DB-8F6D-ECCE3DF1B984}"/>
              </a:ext>
            </a:extLst>
          </p:cNvPr>
          <p:cNvSpPr/>
          <p:nvPr/>
        </p:nvSpPr>
        <p:spPr>
          <a:xfrm>
            <a:off x="6861769" y="1959198"/>
            <a:ext cx="614822" cy="167100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7" name="Arrow: Curved Right 46">
            <a:extLst>
              <a:ext uri="{FF2B5EF4-FFF2-40B4-BE49-F238E27FC236}">
                <a16:creationId xmlns:a16="http://schemas.microsoft.com/office/drawing/2014/main" id="{4115D1F9-8723-E81C-C4FE-0A2CBD7201FC}"/>
              </a:ext>
            </a:extLst>
          </p:cNvPr>
          <p:cNvSpPr/>
          <p:nvPr/>
        </p:nvSpPr>
        <p:spPr>
          <a:xfrm rot="10800000">
            <a:off x="9047643" y="1908110"/>
            <a:ext cx="579195" cy="172208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7C8E7-AB17-F7A9-9A80-8E8D3060813A}"/>
              </a:ext>
            </a:extLst>
          </p:cNvPr>
          <p:cNvSpPr txBox="1"/>
          <p:nvPr/>
        </p:nvSpPr>
        <p:spPr>
          <a:xfrm>
            <a:off x="4318564" y="4811622"/>
            <a:ext cx="41148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Run this new program  </a:t>
            </a:r>
          </a:p>
          <a:p>
            <a:r>
              <a:rPr lang="en-US" dirty="0"/>
              <a:t>Save it as ex1d.py 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CF296-957F-201C-3730-8EF78C7AB92A}"/>
              </a:ext>
            </a:extLst>
          </p:cNvPr>
          <p:cNvSpPr txBox="1"/>
          <p:nvPr/>
        </p:nvSpPr>
        <p:spPr>
          <a:xfrm>
            <a:off x="787508" y="770513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ex1c.py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28338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45" grpId="0" animBg="1"/>
      <p:bldP spid="45" grpId="1" animBg="1"/>
      <p:bldP spid="47" grpId="0" animBg="1"/>
      <p:bldP spid="47" grpId="1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00C0BA-900B-EDFE-9C2F-AE061B67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809625"/>
            <a:ext cx="11121175" cy="47936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2740AB8-B367-3B8F-A52A-24141D792FBA}"/>
              </a:ext>
            </a:extLst>
          </p:cNvPr>
          <p:cNvGrpSpPr/>
          <p:nvPr/>
        </p:nvGrpSpPr>
        <p:grpSpPr>
          <a:xfrm>
            <a:off x="879446" y="663363"/>
            <a:ext cx="5825921" cy="4449846"/>
            <a:chOff x="879446" y="663363"/>
            <a:chExt cx="5825921" cy="4449846"/>
          </a:xfrm>
        </p:grpSpPr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4EB152A5-5941-C488-98BB-775D1B99A344}"/>
                </a:ext>
              </a:extLst>
            </p:cNvPr>
            <p:cNvSpPr txBox="1"/>
            <p:nvPr/>
          </p:nvSpPr>
          <p:spPr>
            <a:xfrm>
              <a:off x="5143544" y="4846509"/>
              <a:ext cx="1162678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SG" sz="12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PIN 15</a:t>
              </a:r>
              <a:endParaRPr lang="en-US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D26B5D41-AC43-AEB5-A78F-634E5D0D3A4E}"/>
                </a:ext>
              </a:extLst>
            </p:cNvPr>
            <p:cNvSpPr txBox="1"/>
            <p:nvPr/>
          </p:nvSpPr>
          <p:spPr>
            <a:xfrm>
              <a:off x="6076717" y="902149"/>
              <a:ext cx="628650" cy="3333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LED</a:t>
              </a:r>
              <a:endParaRPr lang="en-US" sz="1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F150E1-4FB7-6856-1A1A-3296365C9985}"/>
                </a:ext>
              </a:extLst>
            </p:cNvPr>
            <p:cNvSpPr txBox="1"/>
            <p:nvPr/>
          </p:nvSpPr>
          <p:spPr>
            <a:xfrm>
              <a:off x="879446" y="663363"/>
              <a:ext cx="3025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</a:t>
              </a:r>
              <a:r>
                <a:rPr lang="en-SG" dirty="0">
                  <a:solidFill>
                    <a:srgbClr val="0070C0"/>
                  </a:solidFill>
                </a:rPr>
                <a:t>XERCISE 2 – TRAFFIC LIGHT</a:t>
              </a:r>
            </a:p>
            <a:p>
              <a:r>
                <a:rPr lang="en-SG" dirty="0">
                  <a:solidFill>
                    <a:srgbClr val="0070C0"/>
                  </a:solidFill>
                </a:rPr>
                <a:t>Please wire up this new circuit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B44D5-1591-17F5-2F94-919CED65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B7EB-9B31-4E22-63BE-6FAAEB22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469E2-A868-4E2B-841E-E153D014D172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6D2D-84DE-2883-070A-111F93AF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Tampines Regional Library - </a:t>
            </a:r>
            <a:r>
              <a:rPr lang="en-SG" dirty="0" err="1"/>
              <a:t>Learnx</a:t>
            </a:r>
            <a:r>
              <a:rPr lang="en-SG" dirty="0"/>
              <a:t> Community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8BF620-A333-7042-043A-8606DBCE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36049" y="519347"/>
            <a:ext cx="220706" cy="32740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C0012-F9D9-CD1F-E535-B015228CF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45697" y="2716487"/>
            <a:ext cx="221014" cy="3254469"/>
          </a:xfrm>
          <a:prstGeom prst="rect">
            <a:avLst/>
          </a:prstGeom>
        </p:spPr>
      </p:pic>
      <p:sp>
        <p:nvSpPr>
          <p:cNvPr id="28" name="Text Box 10">
            <a:extLst>
              <a:ext uri="{FF2B5EF4-FFF2-40B4-BE49-F238E27FC236}">
                <a16:creationId xmlns:a16="http://schemas.microsoft.com/office/drawing/2014/main" id="{2768EFFF-56DC-8FC5-0BAC-565B9F49E455}"/>
              </a:ext>
            </a:extLst>
          </p:cNvPr>
          <p:cNvSpPr txBox="1"/>
          <p:nvPr/>
        </p:nvSpPr>
        <p:spPr>
          <a:xfrm>
            <a:off x="10715503" y="4416128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GROUND</a:t>
            </a:r>
            <a:endParaRPr lang="en-US" sz="1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A41A9B99-B7E1-F51B-6F35-713EBE903AFB}"/>
              </a:ext>
            </a:extLst>
          </p:cNvPr>
          <p:cNvSpPr txBox="1"/>
          <p:nvPr/>
        </p:nvSpPr>
        <p:spPr>
          <a:xfrm>
            <a:off x="10690389" y="1712759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3.3V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CCDF9F29-187E-FD45-4502-BDD8B83E5404}"/>
              </a:ext>
            </a:extLst>
          </p:cNvPr>
          <p:cNvSpPr txBox="1"/>
          <p:nvPr/>
        </p:nvSpPr>
        <p:spPr>
          <a:xfrm>
            <a:off x="10715504" y="4613404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3.3V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308A02FC-669B-835A-EF22-E7F539ECA3BE}"/>
              </a:ext>
            </a:extLst>
          </p:cNvPr>
          <p:cNvSpPr txBox="1"/>
          <p:nvPr/>
        </p:nvSpPr>
        <p:spPr>
          <a:xfrm>
            <a:off x="10620926" y="1499492"/>
            <a:ext cx="1162678" cy="22070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GROUND</a:t>
            </a:r>
            <a:endParaRPr lang="en-US" sz="1100" dirty="0">
              <a:solidFill>
                <a:srgbClr val="00206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9DC59678-12CD-A3BB-FDFB-17737626C7DA}"/>
              </a:ext>
            </a:extLst>
          </p:cNvPr>
          <p:cNvSpPr txBox="1"/>
          <p:nvPr/>
        </p:nvSpPr>
        <p:spPr>
          <a:xfrm>
            <a:off x="6472824" y="4971470"/>
            <a:ext cx="1162678" cy="2667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PIN 14</a:t>
            </a:r>
            <a:endParaRPr lang="en-US" sz="1100" dirty="0">
              <a:solidFill>
                <a:srgbClr val="00206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7E27AECE-D599-194E-44BD-0C0FC9831EA3}"/>
              </a:ext>
            </a:extLst>
          </p:cNvPr>
          <p:cNvSpPr txBox="1"/>
          <p:nvPr/>
        </p:nvSpPr>
        <p:spPr>
          <a:xfrm>
            <a:off x="7827102" y="5166586"/>
            <a:ext cx="1162678" cy="2667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PIN 13</a:t>
            </a:r>
            <a:endParaRPr lang="en-US" sz="1100" dirty="0">
              <a:solidFill>
                <a:srgbClr val="00206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425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9C4F442-E28C-8BC3-5B2A-71E44E14E4DC}"/>
              </a:ext>
            </a:extLst>
          </p:cNvPr>
          <p:cNvGrpSpPr/>
          <p:nvPr/>
        </p:nvGrpSpPr>
        <p:grpSpPr>
          <a:xfrm>
            <a:off x="8215618" y="449593"/>
            <a:ext cx="2832309" cy="2628900"/>
            <a:chOff x="8215618" y="449593"/>
            <a:chExt cx="2832309" cy="2628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953F10-9FBE-29E3-4C15-564232312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5618" y="449593"/>
              <a:ext cx="2743200" cy="26289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4021BE-6D01-D909-CDC0-A8110DAF8F0A}"/>
                </a:ext>
              </a:extLst>
            </p:cNvPr>
            <p:cNvSpPr txBox="1"/>
            <p:nvPr/>
          </p:nvSpPr>
          <p:spPr>
            <a:xfrm>
              <a:off x="10369215" y="1737039"/>
              <a:ext cx="678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hint</a:t>
              </a:r>
              <a:endParaRPr lang="en-SG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23E1B7-D3CF-085C-1580-07BE7F05E232}"/>
              </a:ext>
            </a:extLst>
          </p:cNvPr>
          <p:cNvSpPr txBox="1"/>
          <p:nvPr/>
        </p:nvSpPr>
        <p:spPr>
          <a:xfrm>
            <a:off x="1169112" y="379546"/>
            <a:ext cx="433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EXERCISE 2 – CONTROLLING MULTIPLE LEDs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F7243-B825-CFEC-1CDD-DFAC9026402F}"/>
              </a:ext>
            </a:extLst>
          </p:cNvPr>
          <p:cNvSpPr txBox="1"/>
          <p:nvPr/>
        </p:nvSpPr>
        <p:spPr>
          <a:xfrm>
            <a:off x="1324947" y="998375"/>
            <a:ext cx="6736702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/>
              <a:t>from </a:t>
            </a:r>
            <a:r>
              <a:rPr lang="en-SG" dirty="0" err="1"/>
              <a:t>picozero</a:t>
            </a:r>
            <a:r>
              <a:rPr lang="en-SG" dirty="0"/>
              <a:t> import LED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red_led</a:t>
            </a:r>
            <a:r>
              <a:rPr lang="en-SG" dirty="0"/>
              <a:t>= LED(15)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</a:t>
            </a:r>
            <a:r>
              <a:rPr lang="en-SG" dirty="0"/>
              <a:t> </a:t>
            </a:r>
            <a:r>
              <a:rPr lang="en-SG" dirty="0" err="1"/>
              <a:t>yellow_led</a:t>
            </a:r>
            <a:r>
              <a:rPr lang="en-SG" dirty="0"/>
              <a:t> = LED(14)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green_led</a:t>
            </a:r>
            <a:r>
              <a:rPr lang="en-SG" dirty="0"/>
              <a:t>=LED(13)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00718-3F48-5EF9-0757-7482CA1F455E}"/>
              </a:ext>
            </a:extLst>
          </p:cNvPr>
          <p:cNvSpPr txBox="1"/>
          <p:nvPr/>
        </p:nvSpPr>
        <p:spPr>
          <a:xfrm>
            <a:off x="1233182" y="709193"/>
            <a:ext cx="673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2a. Test the Circuit.  Turn each of the LEDs ON and OFF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0EE66-8040-818F-04F3-8A11F6E2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03D28B7-E0F7-A050-D745-53CAD3D9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B7F35-0F04-4993-B3F8-D93DB452263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1127672-3A71-7955-237C-9B24D7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Tampines Regional Library - </a:t>
            </a:r>
            <a:r>
              <a:rPr lang="en-SG" dirty="0" err="1"/>
              <a:t>Learnx</a:t>
            </a:r>
            <a:r>
              <a:rPr lang="en-SG" dirty="0"/>
              <a:t> Community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295650-00FE-E66D-BCE7-395423F58D23}"/>
              </a:ext>
            </a:extLst>
          </p:cNvPr>
          <p:cNvSpPr txBox="1"/>
          <p:nvPr/>
        </p:nvSpPr>
        <p:spPr>
          <a:xfrm>
            <a:off x="3701784" y="2757189"/>
            <a:ext cx="29780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How does a traffic light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95322-C3B9-C7FE-CD7E-E8AE4C6C7DEC}"/>
              </a:ext>
            </a:extLst>
          </p:cNvPr>
          <p:cNvSpPr txBox="1"/>
          <p:nvPr/>
        </p:nvSpPr>
        <p:spPr>
          <a:xfrm>
            <a:off x="1169112" y="2304730"/>
            <a:ext cx="500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Ex 2b.  Turning the circuit into a Traffic Light System</a:t>
            </a:r>
          </a:p>
          <a:p>
            <a:endParaRPr lang="en-SG" dirty="0">
              <a:solidFill>
                <a:srgbClr val="FF0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B3C575-E6CE-54ED-7453-ECC7D2DA698D}"/>
              </a:ext>
            </a:extLst>
          </p:cNvPr>
          <p:cNvGrpSpPr/>
          <p:nvPr/>
        </p:nvGrpSpPr>
        <p:grpSpPr>
          <a:xfrm>
            <a:off x="1233182" y="2873133"/>
            <a:ext cx="2178220" cy="2072741"/>
            <a:chOff x="1233182" y="3544944"/>
            <a:chExt cx="2178220" cy="2072741"/>
          </a:xfrm>
        </p:grpSpPr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E2A14538-C203-30AB-9D08-3A86846A8FF6}"/>
                </a:ext>
              </a:extLst>
            </p:cNvPr>
            <p:cNvSpPr/>
            <p:nvPr/>
          </p:nvSpPr>
          <p:spPr>
            <a:xfrm rot="2594643">
              <a:off x="2497002" y="3610150"/>
              <a:ext cx="914400" cy="1070297"/>
            </a:xfrm>
            <a:prstGeom prst="wedgeEllipseCallou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AE8B46F-4D19-C804-304F-F2DDAF72F0C6}"/>
                </a:ext>
              </a:extLst>
            </p:cNvPr>
            <p:cNvGrpSpPr/>
            <p:nvPr/>
          </p:nvGrpSpPr>
          <p:grpSpPr>
            <a:xfrm>
              <a:off x="1233182" y="3544944"/>
              <a:ext cx="2033298" cy="2072741"/>
              <a:chOff x="1324947" y="3581938"/>
              <a:chExt cx="2033298" cy="207274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E4F5B26-1F44-A5C3-AC31-AB4E4F3BF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947" y="3581938"/>
                <a:ext cx="1015286" cy="207274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90C973-93DC-3581-5A9D-B28F58F2AE25}"/>
                  </a:ext>
                </a:extLst>
              </p:cNvPr>
              <p:cNvSpPr txBox="1"/>
              <p:nvPr/>
            </p:nvSpPr>
            <p:spPr>
              <a:xfrm>
                <a:off x="2635868" y="4007537"/>
                <a:ext cx="722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How?</a:t>
                </a:r>
                <a:endParaRPr lang="en-SG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3F312F-62D0-62B4-9076-EC74975EC4EE}"/>
              </a:ext>
            </a:extLst>
          </p:cNvPr>
          <p:cNvSpPr txBox="1"/>
          <p:nvPr/>
        </p:nvSpPr>
        <p:spPr>
          <a:xfrm>
            <a:off x="3701784" y="3157915"/>
            <a:ext cx="2900153" cy="258532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Green Light On</a:t>
            </a:r>
          </a:p>
          <a:p>
            <a:r>
              <a:rPr lang="en-US" dirty="0"/>
              <a:t>Give cars 10 seconds to cross</a:t>
            </a:r>
          </a:p>
          <a:p>
            <a:r>
              <a:rPr lang="en-US" dirty="0"/>
              <a:t>Green Light Off</a:t>
            </a:r>
          </a:p>
          <a:p>
            <a:r>
              <a:rPr lang="en-US" dirty="0"/>
              <a:t>Yellow Light On</a:t>
            </a:r>
          </a:p>
          <a:p>
            <a:r>
              <a:rPr lang="en-US" dirty="0"/>
              <a:t>Give 5 seconds warning</a:t>
            </a:r>
          </a:p>
          <a:p>
            <a:r>
              <a:rPr lang="en-US" dirty="0"/>
              <a:t>Yellow Light Off</a:t>
            </a:r>
          </a:p>
          <a:p>
            <a:r>
              <a:rPr lang="en-US" dirty="0"/>
              <a:t>Red Light On</a:t>
            </a:r>
          </a:p>
          <a:p>
            <a:r>
              <a:rPr lang="en-US" dirty="0"/>
              <a:t>Wait 10 seconds</a:t>
            </a:r>
          </a:p>
          <a:p>
            <a:r>
              <a:rPr lang="en-US" dirty="0"/>
              <a:t>Red Light Off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E524B9-91EA-0520-87C0-17C4EF65A18E}"/>
              </a:ext>
            </a:extLst>
          </p:cNvPr>
          <p:cNvGrpSpPr/>
          <p:nvPr/>
        </p:nvGrpSpPr>
        <p:grpSpPr>
          <a:xfrm>
            <a:off x="6722321" y="3157914"/>
            <a:ext cx="2714563" cy="2585323"/>
            <a:chOff x="6722321" y="3829725"/>
            <a:chExt cx="2714563" cy="258532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45683C-84E8-7E98-BC22-8539FEEF1681}"/>
                </a:ext>
              </a:extLst>
            </p:cNvPr>
            <p:cNvSpPr txBox="1"/>
            <p:nvPr/>
          </p:nvSpPr>
          <p:spPr>
            <a:xfrm>
              <a:off x="7784316" y="3829725"/>
              <a:ext cx="1652568" cy="2585323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green_led.on</a:t>
              </a:r>
              <a:r>
                <a:rPr lang="en-US" dirty="0"/>
                <a:t>()</a:t>
              </a:r>
            </a:p>
            <a:p>
              <a:r>
                <a:rPr lang="en-US" dirty="0"/>
                <a:t>sleep(10)</a:t>
              </a:r>
            </a:p>
            <a:p>
              <a:r>
                <a:rPr lang="en-US" dirty="0" err="1"/>
                <a:t>green_led.off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yellow_led.on</a:t>
              </a:r>
              <a:r>
                <a:rPr lang="en-US" dirty="0"/>
                <a:t>()</a:t>
              </a:r>
            </a:p>
            <a:p>
              <a:r>
                <a:rPr lang="en-US" dirty="0"/>
                <a:t>sleep(5)</a:t>
              </a:r>
            </a:p>
            <a:p>
              <a:r>
                <a:rPr lang="en-US" dirty="0" err="1"/>
                <a:t>yellow_led.off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red_led.on</a:t>
              </a:r>
              <a:r>
                <a:rPr lang="en-US" dirty="0"/>
                <a:t>()</a:t>
              </a:r>
            </a:p>
            <a:p>
              <a:r>
                <a:rPr lang="en-US" dirty="0"/>
                <a:t>sleep(10)</a:t>
              </a:r>
            </a:p>
            <a:p>
              <a:r>
                <a:rPr lang="en-US" dirty="0" err="1"/>
                <a:t>red_led.off</a:t>
              </a:r>
              <a:r>
                <a:rPr lang="en-US" dirty="0"/>
                <a:t>()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FA71AF9-9B59-CA43-9B39-D1E181863CA7}"/>
                </a:ext>
              </a:extLst>
            </p:cNvPr>
            <p:cNvSpPr/>
            <p:nvPr/>
          </p:nvSpPr>
          <p:spPr>
            <a:xfrm>
              <a:off x="6722321" y="4880070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31" name="Callout: Line with No Border 30">
            <a:extLst>
              <a:ext uri="{FF2B5EF4-FFF2-40B4-BE49-F238E27FC236}">
                <a16:creationId xmlns:a16="http://schemas.microsoft.com/office/drawing/2014/main" id="{48202FA9-857C-5598-C4CD-F0D31AA3CED3}"/>
              </a:ext>
            </a:extLst>
          </p:cNvPr>
          <p:cNvSpPr/>
          <p:nvPr/>
        </p:nvSpPr>
        <p:spPr>
          <a:xfrm>
            <a:off x="7342965" y="2367728"/>
            <a:ext cx="1212691" cy="612648"/>
          </a:xfrm>
          <a:prstGeom prst="callout1">
            <a:avLst>
              <a:gd name="adj1" fmla="val 18750"/>
              <a:gd name="adj2" fmla="val -8333"/>
              <a:gd name="adj3" fmla="val 208449"/>
              <a:gd name="adj4" fmla="val -70648"/>
            </a:avLst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  <a:endParaRPr lang="en-SG" dirty="0"/>
          </a:p>
        </p:txBody>
      </p:sp>
      <p:sp>
        <p:nvSpPr>
          <p:cNvPr id="32" name="Callout: Line with No Border 31">
            <a:extLst>
              <a:ext uri="{FF2B5EF4-FFF2-40B4-BE49-F238E27FC236}">
                <a16:creationId xmlns:a16="http://schemas.microsoft.com/office/drawing/2014/main" id="{B47E6B13-D975-5090-2675-FDB422DAF8F3}"/>
              </a:ext>
            </a:extLst>
          </p:cNvPr>
          <p:cNvSpPr/>
          <p:nvPr/>
        </p:nvSpPr>
        <p:spPr>
          <a:xfrm>
            <a:off x="9789981" y="2367728"/>
            <a:ext cx="1212691" cy="612648"/>
          </a:xfrm>
          <a:prstGeom prst="callout1">
            <a:avLst>
              <a:gd name="adj1" fmla="val 18750"/>
              <a:gd name="adj2" fmla="val -8333"/>
              <a:gd name="adj3" fmla="val 208449"/>
              <a:gd name="adj4" fmla="val -70648"/>
            </a:avLst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4ED57-2F1D-47C8-AFF0-EAFC7E1D8015}"/>
              </a:ext>
            </a:extLst>
          </p:cNvPr>
          <p:cNvSpPr txBox="1"/>
          <p:nvPr/>
        </p:nvSpPr>
        <p:spPr>
          <a:xfrm>
            <a:off x="9520471" y="4282060"/>
            <a:ext cx="27024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Code this in the editor</a:t>
            </a:r>
          </a:p>
          <a:p>
            <a:r>
              <a:rPr lang="en-US" b="1" dirty="0"/>
              <a:t>Run and save it as ex2b.py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9231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/>
      <p:bldP spid="16" grpId="0" animBg="1"/>
      <p:bldP spid="31" grpId="0" animBg="1"/>
      <p:bldP spid="32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96157A-EDCF-6E1C-D2A2-A1ACAC82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463881"/>
            <a:ext cx="10677525" cy="58483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5572B-D64E-1770-1512-F2A3433D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07A834-221C-BA66-C64D-2ECAC29E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BA44-AC9C-B526-B64E-E01914CC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EF770-7F0F-98E1-D621-BB3A1C0EA73D}"/>
              </a:ext>
            </a:extLst>
          </p:cNvPr>
          <p:cNvSpPr txBox="1"/>
          <p:nvPr/>
        </p:nvSpPr>
        <p:spPr>
          <a:xfrm>
            <a:off x="4622702" y="482513"/>
            <a:ext cx="336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create this program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CF70E-3251-D11C-0977-027B11924238}"/>
              </a:ext>
            </a:extLst>
          </p:cNvPr>
          <p:cNvSpPr txBox="1"/>
          <p:nvPr/>
        </p:nvSpPr>
        <p:spPr>
          <a:xfrm>
            <a:off x="3581400" y="1533360"/>
            <a:ext cx="3397981" cy="147732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picozero</a:t>
            </a:r>
            <a:r>
              <a:rPr lang="en-SG" dirty="0"/>
              <a:t> import LED</a:t>
            </a:r>
          </a:p>
          <a:p>
            <a:r>
              <a:rPr lang="en-SG" dirty="0"/>
              <a:t>from time import sleep</a:t>
            </a:r>
          </a:p>
          <a:p>
            <a:r>
              <a:rPr lang="en-SG" dirty="0" err="1"/>
              <a:t>red_led</a:t>
            </a:r>
            <a:r>
              <a:rPr lang="en-SG" dirty="0"/>
              <a:t> = LED(</a:t>
            </a:r>
            <a:r>
              <a:rPr lang="en-SG" dirty="0">
                <a:solidFill>
                  <a:srgbClr val="FF0000"/>
                </a:solidFill>
              </a:rPr>
              <a:t>15</a:t>
            </a:r>
            <a:r>
              <a:rPr lang="en-SG" dirty="0"/>
              <a:t>)</a:t>
            </a:r>
          </a:p>
          <a:p>
            <a:r>
              <a:rPr lang="en-SG" dirty="0" err="1"/>
              <a:t>yellow_led</a:t>
            </a:r>
            <a:r>
              <a:rPr lang="en-SG" dirty="0"/>
              <a:t>=LED( </a:t>
            </a:r>
            <a:r>
              <a:rPr lang="en-SG" dirty="0">
                <a:solidFill>
                  <a:srgbClr val="FF0000"/>
                </a:solidFill>
              </a:rPr>
              <a:t>14</a:t>
            </a:r>
            <a:r>
              <a:rPr lang="en-SG" dirty="0"/>
              <a:t> )</a:t>
            </a:r>
          </a:p>
          <a:p>
            <a:r>
              <a:rPr lang="en-SG" dirty="0" err="1"/>
              <a:t>green_led</a:t>
            </a:r>
            <a:r>
              <a:rPr lang="en-SG" dirty="0"/>
              <a:t>=LED( </a:t>
            </a:r>
            <a:r>
              <a:rPr lang="en-SG" dirty="0">
                <a:solidFill>
                  <a:srgbClr val="FF0000"/>
                </a:solidFill>
              </a:rPr>
              <a:t>13</a:t>
            </a:r>
            <a:r>
              <a:rPr lang="en-SG" dirty="0"/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E3636-5572-7D87-2079-07E61F45D6AC}"/>
              </a:ext>
            </a:extLst>
          </p:cNvPr>
          <p:cNvSpPr txBox="1"/>
          <p:nvPr/>
        </p:nvSpPr>
        <p:spPr>
          <a:xfrm>
            <a:off x="543381" y="3046717"/>
            <a:ext cx="2900153" cy="258532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Green Light On</a:t>
            </a:r>
          </a:p>
          <a:p>
            <a:r>
              <a:rPr lang="en-US" dirty="0"/>
              <a:t>Give cars 10 seconds to cross</a:t>
            </a:r>
          </a:p>
          <a:p>
            <a:r>
              <a:rPr lang="en-US" dirty="0"/>
              <a:t>Green Light Off</a:t>
            </a:r>
          </a:p>
          <a:p>
            <a:r>
              <a:rPr lang="en-US" dirty="0"/>
              <a:t>Yellow Light On</a:t>
            </a:r>
          </a:p>
          <a:p>
            <a:r>
              <a:rPr lang="en-US" dirty="0"/>
              <a:t>Give 5 seconds warning</a:t>
            </a:r>
          </a:p>
          <a:p>
            <a:r>
              <a:rPr lang="en-US" dirty="0"/>
              <a:t>Yellow Light Off</a:t>
            </a:r>
          </a:p>
          <a:p>
            <a:r>
              <a:rPr lang="en-US" dirty="0"/>
              <a:t>Red Light On</a:t>
            </a:r>
          </a:p>
          <a:p>
            <a:r>
              <a:rPr lang="en-US" dirty="0"/>
              <a:t>Wait 10 seconds</a:t>
            </a:r>
          </a:p>
          <a:p>
            <a:r>
              <a:rPr lang="en-US" dirty="0"/>
              <a:t>Red Light 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69E778-CD17-5AAE-8D0B-672D1C5EE331}"/>
              </a:ext>
            </a:extLst>
          </p:cNvPr>
          <p:cNvSpPr txBox="1"/>
          <p:nvPr/>
        </p:nvSpPr>
        <p:spPr>
          <a:xfrm>
            <a:off x="3581399" y="2953407"/>
            <a:ext cx="339798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 err="1"/>
              <a:t>green_led.on</a:t>
            </a:r>
            <a:r>
              <a:rPr lang="en-SG" dirty="0"/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DF71CE-1A86-D9E4-1118-843A04947489}"/>
              </a:ext>
            </a:extLst>
          </p:cNvPr>
          <p:cNvSpPr txBox="1"/>
          <p:nvPr/>
        </p:nvSpPr>
        <p:spPr>
          <a:xfrm>
            <a:off x="3581398" y="3274789"/>
            <a:ext cx="339798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sleep(10)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A6BEA-A55A-962C-8602-BD7F53B301E4}"/>
              </a:ext>
            </a:extLst>
          </p:cNvPr>
          <p:cNvSpPr txBox="1"/>
          <p:nvPr/>
        </p:nvSpPr>
        <p:spPr>
          <a:xfrm>
            <a:off x="3581398" y="3544019"/>
            <a:ext cx="339798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 err="1"/>
              <a:t>green_led.off</a:t>
            </a:r>
            <a:r>
              <a:rPr lang="en-SG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16D0C-5D14-560F-70A7-0C8602E0FFEE}"/>
              </a:ext>
            </a:extLst>
          </p:cNvPr>
          <p:cNvSpPr txBox="1"/>
          <p:nvPr/>
        </p:nvSpPr>
        <p:spPr>
          <a:xfrm>
            <a:off x="3581398" y="3837408"/>
            <a:ext cx="339798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 err="1"/>
              <a:t>yellow_led.on</a:t>
            </a:r>
            <a:r>
              <a:rPr lang="en-SG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DF365-E7D2-9F40-BF17-5BE5DD30CA39}"/>
              </a:ext>
            </a:extLst>
          </p:cNvPr>
          <p:cNvSpPr txBox="1"/>
          <p:nvPr/>
        </p:nvSpPr>
        <p:spPr>
          <a:xfrm>
            <a:off x="3581398" y="4154712"/>
            <a:ext cx="339798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sleep(5)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81D37-A3B3-5E41-60F1-8BC71B1500FC}"/>
              </a:ext>
            </a:extLst>
          </p:cNvPr>
          <p:cNvSpPr txBox="1"/>
          <p:nvPr/>
        </p:nvSpPr>
        <p:spPr>
          <a:xfrm>
            <a:off x="3581398" y="4411469"/>
            <a:ext cx="339798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 err="1"/>
              <a:t>yellow_led.off</a:t>
            </a:r>
            <a:r>
              <a:rPr lang="en-SG" dirty="0"/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7BC84C-7D6F-9BD1-FA79-C4E07E9AF6A5}"/>
              </a:ext>
            </a:extLst>
          </p:cNvPr>
          <p:cNvSpPr txBox="1"/>
          <p:nvPr/>
        </p:nvSpPr>
        <p:spPr>
          <a:xfrm>
            <a:off x="3581397" y="4728773"/>
            <a:ext cx="339798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 err="1"/>
              <a:t>red_led.on</a:t>
            </a:r>
            <a:r>
              <a:rPr lang="en-SG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997F1-F626-F919-7113-EE2B7996571B}"/>
              </a:ext>
            </a:extLst>
          </p:cNvPr>
          <p:cNvSpPr txBox="1"/>
          <p:nvPr/>
        </p:nvSpPr>
        <p:spPr>
          <a:xfrm>
            <a:off x="3581397" y="5022162"/>
            <a:ext cx="339798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sleep(10)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3A88E-076D-2DB5-5FD8-594A6BF4E48D}"/>
              </a:ext>
            </a:extLst>
          </p:cNvPr>
          <p:cNvSpPr txBox="1"/>
          <p:nvPr/>
        </p:nvSpPr>
        <p:spPr>
          <a:xfrm>
            <a:off x="3581396" y="5327032"/>
            <a:ext cx="339798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 err="1"/>
              <a:t>red_led.off</a:t>
            </a:r>
            <a:r>
              <a:rPr lang="en-SG" dirty="0"/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8D02B8-D127-08A4-90AB-4F67F3075683}"/>
              </a:ext>
            </a:extLst>
          </p:cNvPr>
          <p:cNvGrpSpPr/>
          <p:nvPr/>
        </p:nvGrpSpPr>
        <p:grpSpPr>
          <a:xfrm>
            <a:off x="8049874" y="2817845"/>
            <a:ext cx="2097983" cy="369332"/>
            <a:chOff x="8049874" y="2817845"/>
            <a:chExt cx="209798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881CD2-29DE-6041-3A27-552ED77ED2D6}"/>
                </a:ext>
              </a:extLst>
            </p:cNvPr>
            <p:cNvSpPr txBox="1"/>
            <p:nvPr/>
          </p:nvSpPr>
          <p:spPr>
            <a:xfrm>
              <a:off x="8294914" y="2817845"/>
              <a:ext cx="1852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 this program </a:t>
              </a:r>
              <a:endParaRPr lang="en-SG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A2A13E0-F9FE-F272-000D-D72DCD055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9874" y="2872575"/>
              <a:ext cx="276225" cy="27622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0DEAA8-C6EF-A128-D5C9-418812C33BE3}"/>
              </a:ext>
            </a:extLst>
          </p:cNvPr>
          <p:cNvGrpSpPr/>
          <p:nvPr/>
        </p:nvGrpSpPr>
        <p:grpSpPr>
          <a:xfrm>
            <a:off x="8097804" y="3383391"/>
            <a:ext cx="2678943" cy="369332"/>
            <a:chOff x="8097804" y="3383391"/>
            <a:chExt cx="26789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4C0FAD-E067-72A4-5F34-920C5407C377}"/>
                </a:ext>
              </a:extLst>
            </p:cNvPr>
            <p:cNvSpPr txBox="1"/>
            <p:nvPr/>
          </p:nvSpPr>
          <p:spPr>
            <a:xfrm>
              <a:off x="8294914" y="3383391"/>
              <a:ext cx="2481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Save program as ex2c.py</a:t>
              </a:r>
              <a:endParaRPr lang="en-SG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7F350F4-D1BA-657C-495B-1B227986A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804" y="3450533"/>
              <a:ext cx="209550" cy="257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36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1DEE9-5CD6-B0D3-9F06-D9A4CB32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731EB-C508-4B73-95C4-B5E607E3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2C819-FCD9-7E14-064E-5A3AD275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107BC-B108-9752-8177-578CE20E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43" y="1234973"/>
            <a:ext cx="3162300" cy="3381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E3C55-EDD2-EC47-8B4E-291FDAFDB09F}"/>
              </a:ext>
            </a:extLst>
          </p:cNvPr>
          <p:cNvSpPr txBox="1"/>
          <p:nvPr/>
        </p:nvSpPr>
        <p:spPr>
          <a:xfrm>
            <a:off x="1167643" y="4875169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Runs once</a:t>
            </a:r>
            <a:endParaRPr lang="en-SG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0C81E2-BAD6-5A0F-0440-D866B7457D83}"/>
              </a:ext>
            </a:extLst>
          </p:cNvPr>
          <p:cNvGrpSpPr/>
          <p:nvPr/>
        </p:nvGrpSpPr>
        <p:grpSpPr>
          <a:xfrm>
            <a:off x="5001674" y="2441028"/>
            <a:ext cx="1372427" cy="853964"/>
            <a:chOff x="5001674" y="2441028"/>
            <a:chExt cx="1372427" cy="853964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0B9A2CA-AF9F-BE93-E63C-E8973363E731}"/>
                </a:ext>
              </a:extLst>
            </p:cNvPr>
            <p:cNvSpPr/>
            <p:nvPr/>
          </p:nvSpPr>
          <p:spPr>
            <a:xfrm>
              <a:off x="5117591" y="2441028"/>
              <a:ext cx="1140595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convert</a:t>
              </a:r>
              <a:endParaRPr lang="en-SG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5843B3-0A7D-08E7-3AC0-291550C3B673}"/>
                </a:ext>
              </a:extLst>
            </p:cNvPr>
            <p:cNvSpPr txBox="1"/>
            <p:nvPr/>
          </p:nvSpPr>
          <p:spPr>
            <a:xfrm>
              <a:off x="5001674" y="2925660"/>
              <a:ext cx="1372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Runs forever</a:t>
              </a:r>
              <a:endParaRPr lang="en-SG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0C02FDD-0DE8-19E9-C806-02A2C46F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497" y="1115910"/>
            <a:ext cx="3228975" cy="3619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27E5CF-95C4-F98C-8379-A877C0AB1839}"/>
              </a:ext>
            </a:extLst>
          </p:cNvPr>
          <p:cNvSpPr txBox="1"/>
          <p:nvPr/>
        </p:nvSpPr>
        <p:spPr>
          <a:xfrm>
            <a:off x="7691848" y="5164566"/>
            <a:ext cx="183627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Run the Program</a:t>
            </a:r>
          </a:p>
          <a:p>
            <a:r>
              <a:rPr lang="en-US" dirty="0"/>
              <a:t>Save it as ex2d.py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3F8FE-01EB-D38F-4E94-28B92044CBC3}"/>
              </a:ext>
            </a:extLst>
          </p:cNvPr>
          <p:cNvSpPr txBox="1"/>
          <p:nvPr/>
        </p:nvSpPr>
        <p:spPr>
          <a:xfrm>
            <a:off x="1073885" y="74657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ex2c.py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7078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778AA-8D95-069D-6EAF-62AEABB2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08501-EFDE-7F37-DE48-735486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86DE-8535-9725-F20D-5EF0968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03650-5A17-17FD-A5A9-4C5E5C1949B1}"/>
              </a:ext>
            </a:extLst>
          </p:cNvPr>
          <p:cNvSpPr txBox="1"/>
          <p:nvPr/>
        </p:nvSpPr>
        <p:spPr>
          <a:xfrm>
            <a:off x="4557105" y="1704249"/>
            <a:ext cx="58162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Python Lesson – Session # 2</a:t>
            </a:r>
          </a:p>
          <a:p>
            <a:endParaRPr lang="en-US" dirty="0"/>
          </a:p>
          <a:p>
            <a:r>
              <a:rPr lang="en-US" b="1" u="sng" dirty="0"/>
              <a:t>FUNCTIONS</a:t>
            </a:r>
          </a:p>
          <a:p>
            <a:endParaRPr lang="en-US" b="1" u="sng" dirty="0"/>
          </a:p>
          <a:p>
            <a:r>
              <a:rPr lang="en-US" b="1" u="sng" dirty="0"/>
              <a:t>CONDITIONAL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if else</a:t>
            </a:r>
          </a:p>
          <a:p>
            <a:endParaRPr lang="en-US" b="1" u="sng" dirty="0"/>
          </a:p>
          <a:p>
            <a:r>
              <a:rPr lang="en-US" b="1" u="sng" dirty="0"/>
              <a:t>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True: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</a:p>
          <a:p>
            <a:endParaRPr lang="en-US" b="1" u="sng" dirty="0"/>
          </a:p>
          <a:p>
            <a:r>
              <a:rPr lang="en-US" b="1" u="sng" dirty="0"/>
              <a:t>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humans and machine communicate with each other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18128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ECF893-1273-917B-0883-28CA1AA6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47" y="1655312"/>
            <a:ext cx="3228975" cy="3619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E8D33-94B9-C7E2-957C-C0480CB89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BA831-3E1D-C93A-4378-9BC49435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55BDE-FAC7-B0F7-E1C5-57924348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04FB0-7678-782F-EE5C-655B6500B42D}"/>
              </a:ext>
            </a:extLst>
          </p:cNvPr>
          <p:cNvSpPr txBox="1"/>
          <p:nvPr/>
        </p:nvSpPr>
        <p:spPr>
          <a:xfrm>
            <a:off x="1150684" y="753473"/>
            <a:ext cx="438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FUNCTION – A SET OF CODES WITH A NAME</a:t>
            </a:r>
            <a:endParaRPr lang="en-SG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4883E-5ADF-47C1-CC09-C9FC46CC7F42}"/>
              </a:ext>
            </a:extLst>
          </p:cNvPr>
          <p:cNvSpPr/>
          <p:nvPr/>
        </p:nvSpPr>
        <p:spPr>
          <a:xfrm>
            <a:off x="1797706" y="3015953"/>
            <a:ext cx="1875455" cy="19907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54300-E678-41B9-300C-3B317B2FCA9A}"/>
              </a:ext>
            </a:extLst>
          </p:cNvPr>
          <p:cNvSpPr txBox="1"/>
          <p:nvPr/>
        </p:nvSpPr>
        <p:spPr>
          <a:xfrm>
            <a:off x="1120947" y="1240566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ex2d.py</a:t>
            </a:r>
            <a:endParaRPr lang="en-SG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1DAC0D-86B8-EE64-5429-10BCA75D456C}"/>
              </a:ext>
            </a:extLst>
          </p:cNvPr>
          <p:cNvGrpSpPr/>
          <p:nvPr/>
        </p:nvGrpSpPr>
        <p:grpSpPr>
          <a:xfrm>
            <a:off x="3806560" y="1619250"/>
            <a:ext cx="4909592" cy="3619500"/>
            <a:chOff x="3806560" y="1619250"/>
            <a:chExt cx="4909592" cy="36195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83E7ACE-22E5-16BF-40D7-95784D65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0002" y="1619250"/>
              <a:ext cx="3486150" cy="361950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5621C14-E236-16AE-AD28-D3EE847C5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6560" y="2864498"/>
              <a:ext cx="1922436" cy="11468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A3F8E89-EC08-F8B2-A00B-F75EAA013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683" y="5129537"/>
            <a:ext cx="2819400" cy="67627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B4F4505-010E-A623-C30F-E086BED99EC0}"/>
              </a:ext>
            </a:extLst>
          </p:cNvPr>
          <p:cNvSpPr/>
          <p:nvPr/>
        </p:nvSpPr>
        <p:spPr>
          <a:xfrm>
            <a:off x="5728996" y="2740804"/>
            <a:ext cx="2164702" cy="247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A3F83-E571-5D59-A71E-E574A59D96D6}"/>
              </a:ext>
            </a:extLst>
          </p:cNvPr>
          <p:cNvSpPr txBox="1"/>
          <p:nvPr/>
        </p:nvSpPr>
        <p:spPr>
          <a:xfrm>
            <a:off x="9006844" y="4951646"/>
            <a:ext cx="183627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Run the Program</a:t>
            </a:r>
          </a:p>
          <a:p>
            <a:r>
              <a:rPr lang="en-US" dirty="0"/>
              <a:t>Save it as ex2e.py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589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6F5980-9625-CEBB-9BB5-DA2A7036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542925"/>
            <a:ext cx="79724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06AE-D443-7C24-9390-9EB6315C3743}"/>
              </a:ext>
            </a:extLst>
          </p:cNvPr>
          <p:cNvSpPr txBox="1"/>
          <p:nvPr/>
        </p:nvSpPr>
        <p:spPr>
          <a:xfrm>
            <a:off x="1233182" y="612396"/>
            <a:ext cx="265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THE UBIQUITOUS BUTTON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069C9-640C-4954-7208-EBFB5FFA0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70" y="1104949"/>
            <a:ext cx="36480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AAAFC-E6AF-32CA-C323-CCD55D30C46F}"/>
              </a:ext>
            </a:extLst>
          </p:cNvPr>
          <p:cNvSpPr txBox="1"/>
          <p:nvPr/>
        </p:nvSpPr>
        <p:spPr>
          <a:xfrm>
            <a:off x="2971786" y="3793452"/>
            <a:ext cx="55799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THEY MOVE THE WORLD AROUND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THEY WORK ROUND THE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NOTHING GETS DONE WITHOUT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THEY ARE OUR INTERMEDIARIES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WE PRESS THEM ALL THE TIME, YET THEY ARE PATIENT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2FBD0-A3BF-FD30-4B86-D1718994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55" y="987075"/>
            <a:ext cx="7270166" cy="52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6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4467D8-2D85-461E-9DFD-280D17CC3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489" y="3196904"/>
            <a:ext cx="2943225" cy="243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3DA0F0-92B8-4B7B-B4F2-2F9CDBEE3976}"/>
              </a:ext>
            </a:extLst>
          </p:cNvPr>
          <p:cNvSpPr txBox="1"/>
          <p:nvPr/>
        </p:nvSpPr>
        <p:spPr>
          <a:xfrm>
            <a:off x="801730" y="1416867"/>
            <a:ext cx="2181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INTERACTION BETWEEN HUMANS AND THE REAL WORLD VIA A COMPUTER SYSTEM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DC02B8-415C-493A-AE78-5F3C5283B91F}"/>
              </a:ext>
            </a:extLst>
          </p:cNvPr>
          <p:cNvSpPr txBox="1"/>
          <p:nvPr/>
        </p:nvSpPr>
        <p:spPr>
          <a:xfrm>
            <a:off x="1380195" y="484117"/>
            <a:ext cx="8604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solidFill>
                  <a:srgbClr val="FF0000"/>
                </a:solidFill>
              </a:rPr>
              <a:t>BUTTONS ARE EVERYWHERE IN THE REAL WORLD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416C5-7EE9-4119-A6B6-6FAB4CCD3A0C}"/>
              </a:ext>
            </a:extLst>
          </p:cNvPr>
          <p:cNvSpPr txBox="1"/>
          <p:nvPr/>
        </p:nvSpPr>
        <p:spPr>
          <a:xfrm>
            <a:off x="8202728" y="5163923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solidFill>
                  <a:srgbClr val="FF0000"/>
                </a:solidFill>
              </a:rPr>
              <a:t>US HUMANS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2793CE-9280-61B3-BF26-C5825CD656A0}"/>
              </a:ext>
            </a:extLst>
          </p:cNvPr>
          <p:cNvGrpSpPr/>
          <p:nvPr/>
        </p:nvGrpSpPr>
        <p:grpSpPr>
          <a:xfrm>
            <a:off x="4821012" y="4730440"/>
            <a:ext cx="2610307" cy="1239477"/>
            <a:chOff x="4821012" y="4730440"/>
            <a:chExt cx="2610307" cy="123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198911E-D272-E614-B366-53A16976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012" y="4730440"/>
              <a:ext cx="949085" cy="1239477"/>
            </a:xfrm>
            <a:prstGeom prst="rect">
              <a:avLst/>
            </a:prstGeom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2B3CAA11-FD35-C536-1076-0A8D235F29DF}"/>
                </a:ext>
              </a:extLst>
            </p:cNvPr>
            <p:cNvSpPr/>
            <p:nvPr/>
          </p:nvSpPr>
          <p:spPr>
            <a:xfrm rot="5400000">
              <a:off x="6612697" y="4653022"/>
              <a:ext cx="411019" cy="1226225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B1368AE-F9AE-4FC9-B0C2-3BA41210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429" y="1836317"/>
            <a:ext cx="3777712" cy="287497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7742792-7508-4C43-AD57-B917A930EF89}"/>
              </a:ext>
            </a:extLst>
          </p:cNvPr>
          <p:cNvSpPr/>
          <p:nvPr/>
        </p:nvSpPr>
        <p:spPr>
          <a:xfrm rot="14703240">
            <a:off x="3619080" y="2617879"/>
            <a:ext cx="484632" cy="2754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9A64B-12E8-E6D4-2860-F7B9C9A12E09}"/>
              </a:ext>
            </a:extLst>
          </p:cNvPr>
          <p:cNvGrpSpPr/>
          <p:nvPr/>
        </p:nvGrpSpPr>
        <p:grpSpPr>
          <a:xfrm>
            <a:off x="6457903" y="1255735"/>
            <a:ext cx="3255265" cy="2314649"/>
            <a:chOff x="6457903" y="1255735"/>
            <a:chExt cx="3255265" cy="23146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419B7-9AF9-4D5F-8E4E-04B1EFD0EB8F}"/>
                </a:ext>
              </a:extLst>
            </p:cNvPr>
            <p:cNvSpPr txBox="1"/>
            <p:nvPr/>
          </p:nvSpPr>
          <p:spPr>
            <a:xfrm>
              <a:off x="7968343" y="1255735"/>
              <a:ext cx="174482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HUMANS CANNOT DIRECTLY INTERACT WITH ELEVATOR SYSTEM</a:t>
              </a:r>
              <a:endParaRPr lang="en-US" dirty="0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6769A0AB-013C-4346-9E3E-79F3E3A15EC0}"/>
                </a:ext>
              </a:extLst>
            </p:cNvPr>
            <p:cNvSpPr/>
            <p:nvPr/>
          </p:nvSpPr>
          <p:spPr>
            <a:xfrm>
              <a:off x="6457903" y="2002842"/>
              <a:ext cx="1744825" cy="1567542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2C7299-33A0-9A7E-2C84-4B64DB01E76D}"/>
              </a:ext>
            </a:extLst>
          </p:cNvPr>
          <p:cNvGrpSpPr/>
          <p:nvPr/>
        </p:nvGrpSpPr>
        <p:grpSpPr>
          <a:xfrm>
            <a:off x="735770" y="4335011"/>
            <a:ext cx="5197154" cy="1828800"/>
            <a:chOff x="735770" y="4335011"/>
            <a:chExt cx="5197154" cy="1828800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972EF573-42FF-13B0-8513-48DE2F6044A9}"/>
                </a:ext>
              </a:extLst>
            </p:cNvPr>
            <p:cNvSpPr/>
            <p:nvPr/>
          </p:nvSpPr>
          <p:spPr>
            <a:xfrm rot="5400000">
              <a:off x="3685687" y="4653022"/>
              <a:ext cx="411019" cy="1226225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F451B9-6B5C-65B4-FEB6-A584C97AF911}"/>
                </a:ext>
              </a:extLst>
            </p:cNvPr>
            <p:cNvGrpSpPr/>
            <p:nvPr/>
          </p:nvGrpSpPr>
          <p:grpSpPr>
            <a:xfrm>
              <a:off x="735770" y="4335011"/>
              <a:ext cx="5197154" cy="1828800"/>
              <a:chOff x="735770" y="4335011"/>
              <a:chExt cx="5197154" cy="182880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82DD3A8-72DE-4CBE-BA4B-8B37FF9BFD79}"/>
                  </a:ext>
                </a:extLst>
              </p:cNvPr>
              <p:cNvSpPr/>
              <p:nvPr/>
            </p:nvSpPr>
            <p:spPr>
              <a:xfrm>
                <a:off x="998291" y="4335011"/>
                <a:ext cx="2181138" cy="1828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/>
                  <a:t>ELEVATOR CONTROL SYSTEM</a:t>
                </a:r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806A2FE-2D5A-B1D5-AA39-CA0BFA173992}"/>
                  </a:ext>
                </a:extLst>
              </p:cNvPr>
              <p:cNvSpPr/>
              <p:nvPr/>
            </p:nvSpPr>
            <p:spPr>
              <a:xfrm>
                <a:off x="735770" y="4435777"/>
                <a:ext cx="5197154" cy="1728033"/>
              </a:xfrm>
              <a:prstGeom prst="rect">
                <a:avLst/>
              </a:prstGeom>
              <a:noFill/>
              <a:ln w="7302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344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56C41-77E2-1CDE-7E84-2CEFE4E63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A36D51-2F47-2AE1-9468-2ED152DB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0CB6A-5C33-84FE-897A-0FB36304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02469-4802-0447-7F22-DB5A81E228FD}"/>
              </a:ext>
            </a:extLst>
          </p:cNvPr>
          <p:cNvSpPr txBox="1"/>
          <p:nvPr/>
        </p:nvSpPr>
        <p:spPr>
          <a:xfrm>
            <a:off x="1800134" y="675123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HUMANS AND MACHINES COMMUNICATE IN THE REAL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12FE1-3E80-7F50-DEF0-24E67E60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34" y="1184979"/>
            <a:ext cx="3809907" cy="3224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0E4C63-F110-8A49-7CEC-59A1A087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37" y="1102362"/>
            <a:ext cx="2743201" cy="3427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21AB2B-A761-D334-B890-EA00F3C410CB}"/>
              </a:ext>
            </a:extLst>
          </p:cNvPr>
          <p:cNvSpPr txBox="1"/>
          <p:nvPr/>
        </p:nvSpPr>
        <p:spPr>
          <a:xfrm>
            <a:off x="705732" y="1516071"/>
            <a:ext cx="4729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DO YOU SEE AT A PEDESTRIAN CROSSING?</a:t>
            </a:r>
            <a:endParaRPr lang="en-SG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20B085-03A1-93BD-9A7B-A0C7C6D36466}"/>
              </a:ext>
            </a:extLst>
          </p:cNvPr>
          <p:cNvGrpSpPr/>
          <p:nvPr/>
        </p:nvGrpSpPr>
        <p:grpSpPr>
          <a:xfrm>
            <a:off x="705732" y="2125433"/>
            <a:ext cx="3144323" cy="2810771"/>
            <a:chOff x="7810626" y="3219800"/>
            <a:chExt cx="3144323" cy="28107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464D63-5430-3E31-0DB6-9BD239563358}"/>
                </a:ext>
              </a:extLst>
            </p:cNvPr>
            <p:cNvSpPr/>
            <p:nvPr/>
          </p:nvSpPr>
          <p:spPr>
            <a:xfrm>
              <a:off x="7810626" y="3219800"/>
              <a:ext cx="3144323" cy="2810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9A10B2-6B3B-FE2E-C843-4C6F7B99D4E1}"/>
                </a:ext>
              </a:extLst>
            </p:cNvPr>
            <p:cNvSpPr txBox="1"/>
            <p:nvPr/>
          </p:nvSpPr>
          <p:spPr>
            <a:xfrm>
              <a:off x="8252441" y="3754067"/>
              <a:ext cx="236635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RED AND GREEN MAN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BUTTON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ANTI SPAM LIGHT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BUZZER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BLINKING GREEN MAN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COUNTER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2FBB6E9-2062-A64D-E857-07D21125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54" y="3821148"/>
            <a:ext cx="67437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>
            <a:extLst>
              <a:ext uri="{FF2B5EF4-FFF2-40B4-BE49-F238E27FC236}">
                <a16:creationId xmlns:a16="http://schemas.microsoft.com/office/drawing/2014/main" id="{627BE65B-1E73-C6B5-A740-BDD2DD4D08FE}"/>
              </a:ext>
            </a:extLst>
          </p:cNvPr>
          <p:cNvSpPr txBox="1"/>
          <p:nvPr/>
        </p:nvSpPr>
        <p:spPr>
          <a:xfrm>
            <a:off x="4934725" y="5001208"/>
            <a:ext cx="657225" cy="223379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15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136B3C0C-EFFD-8B57-110D-5B21EEA35103}"/>
              </a:ext>
            </a:extLst>
          </p:cNvPr>
          <p:cNvSpPr txBox="1"/>
          <p:nvPr/>
        </p:nvSpPr>
        <p:spPr>
          <a:xfrm>
            <a:off x="9554251" y="5493794"/>
            <a:ext cx="657225" cy="2034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12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C3AFA3CD-C531-AD44-223A-9C750B7A3F90}"/>
              </a:ext>
            </a:extLst>
          </p:cNvPr>
          <p:cNvSpPr txBox="1"/>
          <p:nvPr/>
        </p:nvSpPr>
        <p:spPr>
          <a:xfrm>
            <a:off x="10166324" y="2149741"/>
            <a:ext cx="752475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SG" sz="11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UZZER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AE2904CB-3094-72C0-43D0-365A35A856B3}"/>
              </a:ext>
            </a:extLst>
          </p:cNvPr>
          <p:cNvSpPr txBox="1"/>
          <p:nvPr/>
        </p:nvSpPr>
        <p:spPr>
          <a:xfrm>
            <a:off x="8060456" y="5338341"/>
            <a:ext cx="584835" cy="2034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13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EEC92040-2609-3CB5-1792-64853593342A}"/>
              </a:ext>
            </a:extLst>
          </p:cNvPr>
          <p:cNvSpPr txBox="1"/>
          <p:nvPr/>
        </p:nvSpPr>
        <p:spPr>
          <a:xfrm>
            <a:off x="10415468" y="2976466"/>
            <a:ext cx="388620" cy="358264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+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2BF54534-4B20-3D3D-706C-E9F4C14FBBBC}"/>
              </a:ext>
            </a:extLst>
          </p:cNvPr>
          <p:cNvSpPr txBox="1"/>
          <p:nvPr/>
        </p:nvSpPr>
        <p:spPr>
          <a:xfrm>
            <a:off x="6515746" y="5166628"/>
            <a:ext cx="657225" cy="2034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14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B85CC-8348-6CEB-2044-A13E0274F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670A-C6C0-46FE-A886-5458822698F7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8D4D8-C85D-7EB1-A570-837BD072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Tampines Regional Library - </a:t>
            </a:r>
            <a:r>
              <a:rPr lang="en-SG" dirty="0" err="1"/>
              <a:t>Learnx</a:t>
            </a:r>
            <a:r>
              <a:rPr lang="en-SG" dirty="0"/>
              <a:t> Community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8D9E9-E659-AE88-0F0A-3E3999CE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EC59D5-BC65-11A4-77AD-B0C49FE7A1D8}"/>
              </a:ext>
            </a:extLst>
          </p:cNvPr>
          <p:cNvGrpSpPr/>
          <p:nvPr/>
        </p:nvGrpSpPr>
        <p:grpSpPr>
          <a:xfrm>
            <a:off x="414337" y="938212"/>
            <a:ext cx="11363325" cy="4981575"/>
            <a:chOff x="414337" y="938212"/>
            <a:chExt cx="11363325" cy="49815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4A968E-6FE1-9F50-DB4E-5BA207EA22CE}"/>
                </a:ext>
              </a:extLst>
            </p:cNvPr>
            <p:cNvGrpSpPr/>
            <p:nvPr/>
          </p:nvGrpSpPr>
          <p:grpSpPr>
            <a:xfrm>
              <a:off x="414337" y="938212"/>
              <a:ext cx="11363325" cy="4981575"/>
              <a:chOff x="414337" y="938212"/>
              <a:chExt cx="11363325" cy="498157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1E485AF-21E2-18F0-BFE7-A267665BB3AC}"/>
                  </a:ext>
                </a:extLst>
              </p:cNvPr>
              <p:cNvGrpSpPr/>
              <p:nvPr/>
            </p:nvGrpSpPr>
            <p:grpSpPr>
              <a:xfrm>
                <a:off x="414337" y="938212"/>
                <a:ext cx="11363325" cy="4981575"/>
                <a:chOff x="414337" y="938212"/>
                <a:chExt cx="11363325" cy="4981575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DAA5D43-EC11-853F-BDF4-63EF2C0F5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4337" y="938212"/>
                  <a:ext cx="11363325" cy="4981575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2BCB8C15-969C-2B50-71DA-C625B19E1D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2256823" y="460825"/>
                  <a:ext cx="228206" cy="3385332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6B2B5544-15FE-3527-BA4D-6CF0CAEBF6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2244328" y="2796992"/>
                  <a:ext cx="228204" cy="3360340"/>
                </a:xfrm>
                <a:prstGeom prst="rect">
                  <a:avLst/>
                </a:prstGeom>
              </p:spPr>
            </p:pic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51ABFC-7BBB-26C5-3B6D-050665628694}"/>
                  </a:ext>
                </a:extLst>
              </p:cNvPr>
              <p:cNvSpPr txBox="1"/>
              <p:nvPr/>
            </p:nvSpPr>
            <p:spPr>
              <a:xfrm>
                <a:off x="10427677" y="2843479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+</a:t>
                </a:r>
                <a:endParaRPr lang="en-SG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1CE68C-1270-2BCD-8E4A-8179B42574D8}"/>
                  </a:ext>
                </a:extLst>
              </p:cNvPr>
              <p:cNvSpPr txBox="1"/>
              <p:nvPr/>
            </p:nvSpPr>
            <p:spPr>
              <a:xfrm>
                <a:off x="10108687" y="2735830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_</a:t>
                </a:r>
                <a:endParaRPr lang="en-SG" sz="2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B03083-9145-106B-8113-8F932D5BAFE4}"/>
                </a:ext>
              </a:extLst>
            </p:cNvPr>
            <p:cNvCxnSpPr>
              <a:cxnSpLocks/>
            </p:cNvCxnSpPr>
            <p:nvPr/>
          </p:nvCxnSpPr>
          <p:spPr>
            <a:xfrm>
              <a:off x="8669097" y="1661384"/>
              <a:ext cx="0" cy="74553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3F7AA9-1656-F196-BCA1-8624BA6DC93A}"/>
              </a:ext>
            </a:extLst>
          </p:cNvPr>
          <p:cNvSpPr txBox="1"/>
          <p:nvPr/>
        </p:nvSpPr>
        <p:spPr>
          <a:xfrm>
            <a:off x="9246938" y="1704729"/>
            <a:ext cx="28641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Look for + sign on the Buzzer 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6E6FC-0BAA-9734-DBF5-3B335FD9AF18}"/>
              </a:ext>
            </a:extLst>
          </p:cNvPr>
          <p:cNvSpPr txBox="1"/>
          <p:nvPr/>
        </p:nvSpPr>
        <p:spPr>
          <a:xfrm>
            <a:off x="421243" y="689266"/>
            <a:ext cx="45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Exercise 3 – Wiring a Pedestrian Crossing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1833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3E1B7-D3CF-085C-1580-07BE7F05E232}"/>
              </a:ext>
            </a:extLst>
          </p:cNvPr>
          <p:cNvSpPr txBox="1"/>
          <p:nvPr/>
        </p:nvSpPr>
        <p:spPr>
          <a:xfrm>
            <a:off x="1233182" y="612396"/>
            <a:ext cx="439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TESTING OUR CIRCUIT USING THONNY SHELL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F7243-B825-CFEC-1CDD-DFAC9026402F}"/>
              </a:ext>
            </a:extLst>
          </p:cNvPr>
          <p:cNvSpPr txBox="1"/>
          <p:nvPr/>
        </p:nvSpPr>
        <p:spPr>
          <a:xfrm>
            <a:off x="1324947" y="1455576"/>
            <a:ext cx="6736702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/>
              <a:t>from </a:t>
            </a:r>
            <a:r>
              <a:rPr lang="en-SG" dirty="0" err="1"/>
              <a:t>picozero</a:t>
            </a:r>
            <a:r>
              <a:rPr lang="en-SG" dirty="0"/>
              <a:t> import Buzzer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/>
              <a:t>buzzer= Buzzer(12)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buzzer.on</a:t>
            </a:r>
            <a:r>
              <a:rPr lang="en-SG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00718-3F48-5EF9-0757-7482CA1F455E}"/>
              </a:ext>
            </a:extLst>
          </p:cNvPr>
          <p:cNvSpPr txBox="1"/>
          <p:nvPr/>
        </p:nvSpPr>
        <p:spPr>
          <a:xfrm>
            <a:off x="1233182" y="1166394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3a. Turning our Buzzer on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A87EDA-C0EA-7B26-4A76-757103EB4EB1}"/>
              </a:ext>
            </a:extLst>
          </p:cNvPr>
          <p:cNvGrpSpPr/>
          <p:nvPr/>
        </p:nvGrpSpPr>
        <p:grpSpPr>
          <a:xfrm>
            <a:off x="1233182" y="2373512"/>
            <a:ext cx="6828465" cy="647818"/>
            <a:chOff x="1233182" y="2746751"/>
            <a:chExt cx="6828465" cy="6478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E926C4-CB44-E300-2DA4-CF6BBC270CD0}"/>
                </a:ext>
              </a:extLst>
            </p:cNvPr>
            <p:cNvSpPr txBox="1"/>
            <p:nvPr/>
          </p:nvSpPr>
          <p:spPr>
            <a:xfrm>
              <a:off x="1324945" y="3025237"/>
              <a:ext cx="6736702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&gt;&gt;&gt; </a:t>
              </a:r>
              <a:r>
                <a:rPr lang="en-SG" dirty="0" err="1"/>
                <a:t>buzzer.off</a:t>
              </a:r>
              <a:r>
                <a:rPr lang="en-SG" dirty="0"/>
                <a:t>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2DCEEF-7B2A-761F-456B-5EED97C4C8A4}"/>
                </a:ext>
              </a:extLst>
            </p:cNvPr>
            <p:cNvSpPr txBox="1"/>
            <p:nvPr/>
          </p:nvSpPr>
          <p:spPr>
            <a:xfrm>
              <a:off x="1233182" y="2746751"/>
              <a:ext cx="2705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1"/>
                  </a:solidFill>
                </a:rPr>
                <a:t>Ex 3b. Turning it off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0EE66-8040-818F-04F3-8A11F6E2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2A6269-53FB-6E5F-33C6-84374869F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80FAA-9F14-452D-B9DD-6906FA34391F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26F062-1206-00B2-61AA-E50EFB2F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95E43-017F-90A5-02F3-09D66F61A64B}"/>
              </a:ext>
            </a:extLst>
          </p:cNvPr>
          <p:cNvSpPr txBox="1"/>
          <p:nvPr/>
        </p:nvSpPr>
        <p:spPr>
          <a:xfrm>
            <a:off x="1262715" y="3469250"/>
            <a:ext cx="6736702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/>
              <a:t>from </a:t>
            </a:r>
            <a:r>
              <a:rPr lang="en-SG" dirty="0" err="1"/>
              <a:t>picozero</a:t>
            </a:r>
            <a:r>
              <a:rPr lang="en-SG" dirty="0"/>
              <a:t> import Buzzer, Button, LED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/>
              <a:t>buzzer= Buzzer(12)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</a:t>
            </a:r>
            <a:r>
              <a:rPr lang="en-SG" dirty="0"/>
              <a:t> button=Button(13)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</a:t>
            </a:r>
            <a:r>
              <a:rPr lang="en-SG" dirty="0"/>
              <a:t> </a:t>
            </a:r>
            <a:r>
              <a:rPr lang="en-SG" dirty="0" err="1"/>
              <a:t>red_led</a:t>
            </a:r>
            <a:r>
              <a:rPr lang="en-SG" dirty="0"/>
              <a:t>=LED(15)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4A59A-8EBA-B41E-E7AD-7AC984CC5A08}"/>
              </a:ext>
            </a:extLst>
          </p:cNvPr>
          <p:cNvSpPr txBox="1"/>
          <p:nvPr/>
        </p:nvSpPr>
        <p:spPr>
          <a:xfrm>
            <a:off x="1262714" y="3095421"/>
            <a:ext cx="7000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Ex 3b. Setting up multiple sensors : our circuit has Buzzer, Button, LED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038915-6F7D-47E9-70A3-AAE853B66334}"/>
              </a:ext>
            </a:extLst>
          </p:cNvPr>
          <p:cNvSpPr txBox="1"/>
          <p:nvPr/>
        </p:nvSpPr>
        <p:spPr>
          <a:xfrm>
            <a:off x="1251844" y="5261202"/>
            <a:ext cx="6747573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button.when_pressed</a:t>
            </a:r>
            <a:r>
              <a:rPr lang="en-SG" dirty="0"/>
              <a:t> = </a:t>
            </a:r>
            <a:r>
              <a:rPr lang="en-SG" dirty="0" err="1"/>
              <a:t>buzzer.on</a:t>
            </a:r>
            <a:endParaRPr lang="en-SG" dirty="0"/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button.when_released</a:t>
            </a:r>
            <a:r>
              <a:rPr lang="en-SG" dirty="0"/>
              <a:t> = </a:t>
            </a:r>
            <a:r>
              <a:rPr lang="en-SG" dirty="0" err="1"/>
              <a:t>buzzer.off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761ED-7202-828B-7DBA-885B93CAD677}"/>
              </a:ext>
            </a:extLst>
          </p:cNvPr>
          <p:cNvSpPr txBox="1"/>
          <p:nvPr/>
        </p:nvSpPr>
        <p:spPr>
          <a:xfrm>
            <a:off x="1251844" y="4619245"/>
            <a:ext cx="6747573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button.when_pressed</a:t>
            </a:r>
            <a:r>
              <a:rPr lang="en-SG" dirty="0"/>
              <a:t> = </a:t>
            </a:r>
            <a:r>
              <a:rPr lang="en-SG" dirty="0" err="1"/>
              <a:t>red_led.on</a:t>
            </a:r>
            <a:endParaRPr lang="en-SG" dirty="0"/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SG" dirty="0" err="1"/>
              <a:t>button.when_released</a:t>
            </a:r>
            <a:r>
              <a:rPr lang="en-SG" dirty="0"/>
              <a:t> = </a:t>
            </a:r>
            <a:r>
              <a:rPr lang="en-SG" dirty="0" err="1"/>
              <a:t>red_led.off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D30D2A-8408-2EA9-0C78-FC3BB6F57312}"/>
              </a:ext>
            </a:extLst>
          </p:cNvPr>
          <p:cNvSpPr txBox="1"/>
          <p:nvPr/>
        </p:nvSpPr>
        <p:spPr>
          <a:xfrm>
            <a:off x="5344887" y="3784253"/>
            <a:ext cx="3670044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Let’s say we want the LED</a:t>
            </a:r>
          </a:p>
          <a:p>
            <a:r>
              <a:rPr lang="en-US" dirty="0"/>
              <a:t>To light up when we press the button</a:t>
            </a:r>
          </a:p>
          <a:p>
            <a:r>
              <a:rPr lang="en-US" dirty="0"/>
              <a:t>And off when we release the button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3086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5" grpId="0" animBg="1"/>
      <p:bldP spid="9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7B703-2686-EC05-A40B-658B13D1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C06FF-877B-3E48-86D3-0C9ED97B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711E6-A4B5-9D80-CC09-92E051E5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09445-3F71-DBA8-D82B-A427C9C9736D}"/>
              </a:ext>
            </a:extLst>
          </p:cNvPr>
          <p:cNvSpPr txBox="1"/>
          <p:nvPr/>
        </p:nvSpPr>
        <p:spPr>
          <a:xfrm>
            <a:off x="506270" y="3512307"/>
            <a:ext cx="4044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HOW DOES A PEDESTRAIN CROSSING WORK?</a:t>
            </a:r>
            <a:endParaRPr lang="en-SG" sz="16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316322-176B-182F-903D-3B66C1AAD39F}"/>
              </a:ext>
            </a:extLst>
          </p:cNvPr>
          <p:cNvGrpSpPr/>
          <p:nvPr/>
        </p:nvGrpSpPr>
        <p:grpSpPr>
          <a:xfrm>
            <a:off x="506270" y="3859935"/>
            <a:ext cx="3688485" cy="2062103"/>
            <a:chOff x="6365897" y="1392567"/>
            <a:chExt cx="3688485" cy="20621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FA7F75-E0F1-FD0C-A728-751B30AFA81B}"/>
                </a:ext>
              </a:extLst>
            </p:cNvPr>
            <p:cNvSpPr txBox="1"/>
            <p:nvPr/>
          </p:nvSpPr>
          <p:spPr>
            <a:xfrm>
              <a:off x="6379028" y="1392567"/>
              <a:ext cx="3662221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RED LED IS ON / GREEN LED IS OFF</a:t>
              </a:r>
            </a:p>
            <a:p>
              <a:r>
                <a:rPr lang="en-US" sz="1600" b="1" dirty="0"/>
                <a:t>WAIT FOR 10 SECONDS</a:t>
              </a:r>
            </a:p>
            <a:p>
              <a:r>
                <a:rPr lang="en-US" sz="1600" b="1" dirty="0"/>
                <a:t>RED LED GOES OFF</a:t>
              </a:r>
            </a:p>
            <a:p>
              <a:r>
                <a:rPr lang="en-US" sz="1600" b="1" dirty="0"/>
                <a:t>GREEN LED GOES ON</a:t>
              </a:r>
            </a:p>
            <a:p>
              <a:r>
                <a:rPr lang="en-US" sz="1600" b="1" dirty="0"/>
                <a:t>GIVE 10 SECONDS FOR PEOPLE TO CROSS</a:t>
              </a:r>
            </a:p>
            <a:p>
              <a:r>
                <a:rPr lang="en-US" sz="1600" b="1" dirty="0"/>
                <a:t>GREEN LED GOES OFF</a:t>
              </a:r>
            </a:p>
            <a:p>
              <a:r>
                <a:rPr lang="en-US" sz="1600" b="1" dirty="0"/>
                <a:t>RED LED TURNS ON</a:t>
              </a:r>
            </a:p>
            <a:p>
              <a:endParaRPr lang="en-SG" sz="1600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435C45-592A-3F04-AF12-F82FD3C99E0F}"/>
                </a:ext>
              </a:extLst>
            </p:cNvPr>
            <p:cNvSpPr/>
            <p:nvPr/>
          </p:nvSpPr>
          <p:spPr>
            <a:xfrm>
              <a:off x="6365897" y="1392567"/>
              <a:ext cx="3688485" cy="1835825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05B873-103D-C00B-BA9C-50E29CF4F4C6}"/>
              </a:ext>
            </a:extLst>
          </p:cNvPr>
          <p:cNvSpPr txBox="1"/>
          <p:nvPr/>
        </p:nvSpPr>
        <p:spPr>
          <a:xfrm>
            <a:off x="1567698" y="595265"/>
            <a:ext cx="690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Exercise 3 – Turning the circuit into a pedestrian crossing with code</a:t>
            </a:r>
            <a:endParaRPr lang="en-US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4BBC24-4EBA-4C5F-0844-A8B88DE06ACE}"/>
              </a:ext>
            </a:extLst>
          </p:cNvPr>
          <p:cNvGrpSpPr/>
          <p:nvPr/>
        </p:nvGrpSpPr>
        <p:grpSpPr>
          <a:xfrm>
            <a:off x="6287936" y="1231812"/>
            <a:ext cx="4083363" cy="624369"/>
            <a:chOff x="6287936" y="1563263"/>
            <a:chExt cx="4083363" cy="6243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E3C9DA-329B-DFEB-8D58-B5606B981AE6}"/>
                </a:ext>
              </a:extLst>
            </p:cNvPr>
            <p:cNvSpPr txBox="1"/>
            <p:nvPr/>
          </p:nvSpPr>
          <p:spPr>
            <a:xfrm>
              <a:off x="6287937" y="1563263"/>
              <a:ext cx="4083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</a:t>
              </a:r>
              <a:r>
                <a:rPr lang="en-US" dirty="0" err="1"/>
                <a:t>picozero</a:t>
              </a:r>
              <a:r>
                <a:rPr lang="en-US" dirty="0"/>
                <a:t> import  LED, Buzzer, Button</a:t>
              </a:r>
              <a:endParaRPr lang="en-SG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CDF73D-1EEE-6CEA-7BB3-8D8482FCCA03}"/>
                </a:ext>
              </a:extLst>
            </p:cNvPr>
            <p:cNvSpPr txBox="1"/>
            <p:nvPr/>
          </p:nvSpPr>
          <p:spPr>
            <a:xfrm>
              <a:off x="6287936" y="1818300"/>
              <a:ext cx="235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time import sleep</a:t>
              </a:r>
              <a:endParaRPr lang="en-SG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6DE454-79C9-06C7-7E63-7B804E249639}"/>
              </a:ext>
            </a:extLst>
          </p:cNvPr>
          <p:cNvSpPr txBox="1"/>
          <p:nvPr/>
        </p:nvSpPr>
        <p:spPr>
          <a:xfrm>
            <a:off x="6304377" y="1778268"/>
            <a:ext cx="19722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red_led</a:t>
            </a:r>
            <a:r>
              <a:rPr lang="en-US" dirty="0"/>
              <a:t> = LED(15)</a:t>
            </a:r>
          </a:p>
          <a:p>
            <a:r>
              <a:rPr lang="en-US" dirty="0" err="1"/>
              <a:t>green_led</a:t>
            </a:r>
            <a:r>
              <a:rPr lang="en-US" dirty="0"/>
              <a:t>=LED(14)</a:t>
            </a:r>
          </a:p>
          <a:p>
            <a:r>
              <a:rPr lang="en-US" dirty="0"/>
              <a:t>buzzer=Buzzer(12)</a:t>
            </a:r>
          </a:p>
          <a:p>
            <a:r>
              <a:rPr lang="en-SG" dirty="0"/>
              <a:t>button=Button(13)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A7607-6C08-506F-990D-8FC97C4695D7}"/>
              </a:ext>
            </a:extLst>
          </p:cNvPr>
          <p:cNvSpPr txBox="1"/>
          <p:nvPr/>
        </p:nvSpPr>
        <p:spPr>
          <a:xfrm>
            <a:off x="6307537" y="2881732"/>
            <a:ext cx="158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red_led.on</a:t>
            </a:r>
            <a:r>
              <a:rPr lang="en-US" dirty="0"/>
              <a:t>()</a:t>
            </a:r>
          </a:p>
          <a:p>
            <a:r>
              <a:rPr lang="en-US" dirty="0" err="1"/>
              <a:t>green_led.off</a:t>
            </a:r>
            <a:r>
              <a:rPr lang="en-US" dirty="0"/>
              <a:t>()</a:t>
            </a:r>
            <a:endParaRPr lang="en-SG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B33F91-67E3-AB7B-EC04-4AD24AE6107E}"/>
              </a:ext>
            </a:extLst>
          </p:cNvPr>
          <p:cNvGrpSpPr/>
          <p:nvPr/>
        </p:nvGrpSpPr>
        <p:grpSpPr>
          <a:xfrm>
            <a:off x="4591974" y="4132157"/>
            <a:ext cx="1153728" cy="810049"/>
            <a:chOff x="5104458" y="2441028"/>
            <a:chExt cx="1153728" cy="810049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7E25486-4D47-C650-06CB-A13FA1B82D79}"/>
                </a:ext>
              </a:extLst>
            </p:cNvPr>
            <p:cNvSpPr/>
            <p:nvPr/>
          </p:nvSpPr>
          <p:spPr>
            <a:xfrm>
              <a:off x="5117591" y="2441028"/>
              <a:ext cx="1140595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convert</a:t>
              </a:r>
              <a:endParaRPr lang="en-SG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C0CA14-F44C-4AF1-A4DC-EFBFB3270CC8}"/>
                </a:ext>
              </a:extLst>
            </p:cNvPr>
            <p:cNvSpPr txBox="1"/>
            <p:nvPr/>
          </p:nvSpPr>
          <p:spPr>
            <a:xfrm>
              <a:off x="5104458" y="2881745"/>
              <a:ext cx="1024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 CODE</a:t>
              </a:r>
              <a:endParaRPr lang="en-SG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0E6ED17-2F5C-0D60-7C92-6A3F6B56E8D7}"/>
              </a:ext>
            </a:extLst>
          </p:cNvPr>
          <p:cNvSpPr txBox="1"/>
          <p:nvPr/>
        </p:nvSpPr>
        <p:spPr>
          <a:xfrm>
            <a:off x="6310757" y="342242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sleep(10)</a:t>
            </a:r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137373-EEA0-59B3-DC6A-9EB42B2B9A60}"/>
              </a:ext>
            </a:extLst>
          </p:cNvPr>
          <p:cNvSpPr txBox="1"/>
          <p:nvPr/>
        </p:nvSpPr>
        <p:spPr>
          <a:xfrm>
            <a:off x="6310757" y="3670309"/>
            <a:ext cx="136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red_led.off</a:t>
            </a:r>
            <a:r>
              <a:rPr lang="en-US" dirty="0"/>
              <a:t>()</a:t>
            </a:r>
            <a:endParaRPr lang="en-S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2FE0E2-9A3A-27E5-C362-7D23D27919D1}"/>
              </a:ext>
            </a:extLst>
          </p:cNvPr>
          <p:cNvSpPr txBox="1"/>
          <p:nvPr/>
        </p:nvSpPr>
        <p:spPr>
          <a:xfrm>
            <a:off x="6310757" y="3941925"/>
            <a:ext cx="15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green_led.on</a:t>
            </a:r>
            <a:r>
              <a:rPr lang="en-US" dirty="0"/>
              <a:t>()</a:t>
            </a:r>
            <a:endParaRPr lang="en-SG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996D3B-98AB-8CCF-B5DB-EC8EF6D31A40}"/>
              </a:ext>
            </a:extLst>
          </p:cNvPr>
          <p:cNvSpPr txBox="1"/>
          <p:nvPr/>
        </p:nvSpPr>
        <p:spPr>
          <a:xfrm>
            <a:off x="6333346" y="418880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sleep(10)</a:t>
            </a:r>
            <a:endParaRPr lang="en-S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60866A-8F4C-E669-81DB-5AF7CC8E5258}"/>
              </a:ext>
            </a:extLst>
          </p:cNvPr>
          <p:cNvSpPr txBox="1"/>
          <p:nvPr/>
        </p:nvSpPr>
        <p:spPr>
          <a:xfrm>
            <a:off x="6333346" y="4409978"/>
            <a:ext cx="158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green_led.off</a:t>
            </a:r>
            <a:r>
              <a:rPr lang="en-US" dirty="0"/>
              <a:t>()</a:t>
            </a:r>
            <a:endParaRPr lang="en-S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75F7-9A47-89D8-8FEF-E5F328C1D6DE}"/>
              </a:ext>
            </a:extLst>
          </p:cNvPr>
          <p:cNvSpPr txBox="1"/>
          <p:nvPr/>
        </p:nvSpPr>
        <p:spPr>
          <a:xfrm>
            <a:off x="6333346" y="4643050"/>
            <a:ext cx="13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red_led.on</a:t>
            </a:r>
            <a:r>
              <a:rPr lang="en-US" dirty="0"/>
              <a:t>()</a:t>
            </a:r>
            <a:endParaRPr lang="en-SG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A82F21-4716-6CA7-26CC-0726739F1840}"/>
              </a:ext>
            </a:extLst>
          </p:cNvPr>
          <p:cNvGrpSpPr/>
          <p:nvPr/>
        </p:nvGrpSpPr>
        <p:grpSpPr>
          <a:xfrm>
            <a:off x="594273" y="955207"/>
            <a:ext cx="5601479" cy="2375566"/>
            <a:chOff x="594273" y="955207"/>
            <a:chExt cx="5601479" cy="23755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497B24-0475-726A-831D-3BA534C3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273" y="955207"/>
              <a:ext cx="5601479" cy="237556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246DC0C-F51B-8787-057B-6DC357E77010}"/>
                </a:ext>
              </a:extLst>
            </p:cNvPr>
            <p:cNvCxnSpPr>
              <a:cxnSpLocks/>
            </p:cNvCxnSpPr>
            <p:nvPr/>
          </p:nvCxnSpPr>
          <p:spPr>
            <a:xfrm>
              <a:off x="4656933" y="1114160"/>
              <a:ext cx="0" cy="37268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AE292B-100D-5908-68EB-6066C6386DD0}"/>
              </a:ext>
            </a:extLst>
          </p:cNvPr>
          <p:cNvSpPr txBox="1"/>
          <p:nvPr/>
        </p:nvSpPr>
        <p:spPr>
          <a:xfrm>
            <a:off x="8544114" y="5012382"/>
            <a:ext cx="287617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RUN and </a:t>
            </a:r>
          </a:p>
          <a:p>
            <a:r>
              <a:rPr lang="en-US" dirty="0"/>
              <a:t>Save this program as ex3c.py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3841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6" grpId="0"/>
      <p:bldP spid="27" grpId="0"/>
      <p:bldP spid="28" grpId="0"/>
      <p:bldP spid="29" grpId="0"/>
      <p:bldP spid="30" grpId="0"/>
      <p:bldP spid="31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7B703-2686-EC05-A40B-658B13D1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C06FF-877B-3E48-86D3-0C9ED97B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711E6-A4B5-9D80-CC09-92E051E5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36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5B873-103D-C00B-BA9C-50E29CF4F4C6}"/>
              </a:ext>
            </a:extLst>
          </p:cNvPr>
          <p:cNvSpPr txBox="1"/>
          <p:nvPr/>
        </p:nvSpPr>
        <p:spPr>
          <a:xfrm>
            <a:off x="1209864" y="616276"/>
            <a:ext cx="690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Exercise 3 – Turning the circuit into a pedestrian crossing with code</a:t>
            </a:r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2953A5-E07C-FBAF-ED87-A3C6BA783281}"/>
              </a:ext>
            </a:extLst>
          </p:cNvPr>
          <p:cNvGrpSpPr/>
          <p:nvPr/>
        </p:nvGrpSpPr>
        <p:grpSpPr>
          <a:xfrm>
            <a:off x="1209864" y="1156934"/>
            <a:ext cx="4083363" cy="3706158"/>
            <a:chOff x="1741709" y="1306224"/>
            <a:chExt cx="4083363" cy="370615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C4BBC24-4EBA-4C5F-0844-A8B88DE06ACE}"/>
                </a:ext>
              </a:extLst>
            </p:cNvPr>
            <p:cNvGrpSpPr/>
            <p:nvPr/>
          </p:nvGrpSpPr>
          <p:grpSpPr>
            <a:xfrm>
              <a:off x="1741709" y="1306224"/>
              <a:ext cx="4083363" cy="624369"/>
              <a:chOff x="6287936" y="1563263"/>
              <a:chExt cx="4083363" cy="62436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E3C9DA-329B-DFEB-8D58-B5606B981AE6}"/>
                  </a:ext>
                </a:extLst>
              </p:cNvPr>
              <p:cNvSpPr txBox="1"/>
              <p:nvPr/>
            </p:nvSpPr>
            <p:spPr>
              <a:xfrm>
                <a:off x="6287937" y="1563263"/>
                <a:ext cx="4083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from </a:t>
                </a:r>
                <a:r>
                  <a:rPr lang="en-US" dirty="0" err="1"/>
                  <a:t>picozero</a:t>
                </a:r>
                <a:r>
                  <a:rPr lang="en-US" dirty="0"/>
                  <a:t> import  LED, Buzzer, Button</a:t>
                </a:r>
                <a:endParaRPr lang="en-SG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CDF73D-1EEE-6CEA-7BB3-8D8482FCCA03}"/>
                  </a:ext>
                </a:extLst>
              </p:cNvPr>
              <p:cNvSpPr txBox="1"/>
              <p:nvPr/>
            </p:nvSpPr>
            <p:spPr>
              <a:xfrm>
                <a:off x="6287936" y="1818300"/>
                <a:ext cx="2359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from time import sleep</a:t>
                </a:r>
                <a:endParaRPr lang="en-SG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6DE454-79C9-06C7-7E63-7B804E249639}"/>
                </a:ext>
              </a:extLst>
            </p:cNvPr>
            <p:cNvSpPr txBox="1"/>
            <p:nvPr/>
          </p:nvSpPr>
          <p:spPr>
            <a:xfrm>
              <a:off x="1741709" y="1778268"/>
              <a:ext cx="19722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red_led</a:t>
              </a:r>
              <a:r>
                <a:rPr lang="en-US" dirty="0"/>
                <a:t> = LED(15)</a:t>
              </a:r>
            </a:p>
            <a:p>
              <a:r>
                <a:rPr lang="en-US" dirty="0" err="1"/>
                <a:t>green_led</a:t>
              </a:r>
              <a:r>
                <a:rPr lang="en-US" dirty="0"/>
                <a:t>=LED(14)</a:t>
              </a:r>
            </a:p>
            <a:p>
              <a:r>
                <a:rPr lang="en-US" dirty="0"/>
                <a:t>buzzer=Buzzer(12)</a:t>
              </a:r>
            </a:p>
            <a:p>
              <a:r>
                <a:rPr lang="en-SG" dirty="0"/>
                <a:t>button=Button(13)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CA7607-6C08-506F-990D-8FC97C4695D7}"/>
                </a:ext>
              </a:extLst>
            </p:cNvPr>
            <p:cNvSpPr txBox="1"/>
            <p:nvPr/>
          </p:nvSpPr>
          <p:spPr>
            <a:xfrm>
              <a:off x="1744869" y="2881732"/>
              <a:ext cx="158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red_led.on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green_led.off</a:t>
              </a:r>
              <a:r>
                <a:rPr lang="en-US" dirty="0"/>
                <a:t>()</a:t>
              </a:r>
              <a:endParaRPr lang="en-SG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E6ED17-2F5C-0D60-7C92-6A3F6B56E8D7}"/>
                </a:ext>
              </a:extLst>
            </p:cNvPr>
            <p:cNvSpPr txBox="1"/>
            <p:nvPr/>
          </p:nvSpPr>
          <p:spPr>
            <a:xfrm>
              <a:off x="1748089" y="342242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sleep(10)</a:t>
              </a:r>
              <a:endParaRPr lang="en-SG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137373-EEA0-59B3-DC6A-9EB42B2B9A60}"/>
                </a:ext>
              </a:extLst>
            </p:cNvPr>
            <p:cNvSpPr txBox="1"/>
            <p:nvPr/>
          </p:nvSpPr>
          <p:spPr>
            <a:xfrm>
              <a:off x="1748089" y="3670309"/>
              <a:ext cx="1364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red_led.off</a:t>
              </a:r>
              <a:r>
                <a:rPr lang="en-US" dirty="0"/>
                <a:t>()</a:t>
              </a:r>
              <a:endParaRPr lang="en-SG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2FE0E2-9A3A-27E5-C362-7D23D27919D1}"/>
                </a:ext>
              </a:extLst>
            </p:cNvPr>
            <p:cNvSpPr txBox="1"/>
            <p:nvPr/>
          </p:nvSpPr>
          <p:spPr>
            <a:xfrm>
              <a:off x="1748089" y="3941925"/>
              <a:ext cx="1571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green_led.on</a:t>
              </a:r>
              <a:r>
                <a:rPr lang="en-US" dirty="0"/>
                <a:t>()</a:t>
              </a:r>
              <a:endParaRPr lang="en-SG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996D3B-98AB-8CCF-B5DB-EC8EF6D31A40}"/>
                </a:ext>
              </a:extLst>
            </p:cNvPr>
            <p:cNvSpPr txBox="1"/>
            <p:nvPr/>
          </p:nvSpPr>
          <p:spPr>
            <a:xfrm>
              <a:off x="1770678" y="4188807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sleep(10)</a:t>
              </a:r>
              <a:endParaRPr lang="en-SG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60866A-8F4C-E669-81DB-5AF7CC8E5258}"/>
                </a:ext>
              </a:extLst>
            </p:cNvPr>
            <p:cNvSpPr txBox="1"/>
            <p:nvPr/>
          </p:nvSpPr>
          <p:spPr>
            <a:xfrm>
              <a:off x="1770678" y="4409978"/>
              <a:ext cx="15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green_led.off</a:t>
              </a:r>
              <a:r>
                <a:rPr lang="en-US" dirty="0"/>
                <a:t>()</a:t>
              </a:r>
              <a:endParaRPr lang="en-SG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1E75F7-9A47-89D8-8FEF-E5F328C1D6DE}"/>
                </a:ext>
              </a:extLst>
            </p:cNvPr>
            <p:cNvSpPr txBox="1"/>
            <p:nvPr/>
          </p:nvSpPr>
          <p:spPr>
            <a:xfrm>
              <a:off x="1770678" y="4643050"/>
              <a:ext cx="1347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red_led.on</a:t>
              </a:r>
              <a:r>
                <a:rPr lang="en-US" dirty="0"/>
                <a:t>()</a:t>
              </a:r>
              <a:endParaRPr lang="en-SG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03E12C0-666F-1BC0-2ED6-A8833BCCC7B1}"/>
              </a:ext>
            </a:extLst>
          </p:cNvPr>
          <p:cNvSpPr txBox="1"/>
          <p:nvPr/>
        </p:nvSpPr>
        <p:spPr>
          <a:xfrm>
            <a:off x="1300177" y="5368639"/>
            <a:ext cx="119616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RUN ONCE</a:t>
            </a:r>
            <a:endParaRPr lang="en-S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7C59CE-78F5-DB2E-FE43-10FBFABA8B56}"/>
              </a:ext>
            </a:extLst>
          </p:cNvPr>
          <p:cNvGrpSpPr/>
          <p:nvPr/>
        </p:nvGrpSpPr>
        <p:grpSpPr>
          <a:xfrm>
            <a:off x="4722929" y="5253339"/>
            <a:ext cx="4567595" cy="484632"/>
            <a:chOff x="4722929" y="5253339"/>
            <a:chExt cx="4567595" cy="484632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7E25486-4D47-C650-06CB-A13FA1B82D79}"/>
                </a:ext>
              </a:extLst>
            </p:cNvPr>
            <p:cNvSpPr/>
            <p:nvPr/>
          </p:nvSpPr>
          <p:spPr>
            <a:xfrm>
              <a:off x="4722929" y="5253339"/>
              <a:ext cx="1140595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convert</a:t>
              </a:r>
              <a:endParaRPr lang="en-SG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214021-969E-B2CB-F560-EBD9A2362B39}"/>
                </a:ext>
              </a:extLst>
            </p:cNvPr>
            <p:cNvSpPr txBox="1"/>
            <p:nvPr/>
          </p:nvSpPr>
          <p:spPr>
            <a:xfrm>
              <a:off x="7769402" y="5310989"/>
              <a:ext cx="1521122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RUN FOREVER</a:t>
              </a:r>
              <a:endParaRPr lang="en-SG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6A75D9-C424-2E21-E654-A688477FEA2B}"/>
              </a:ext>
            </a:extLst>
          </p:cNvPr>
          <p:cNvGrpSpPr/>
          <p:nvPr/>
        </p:nvGrpSpPr>
        <p:grpSpPr>
          <a:xfrm>
            <a:off x="6742761" y="1255114"/>
            <a:ext cx="2743200" cy="3693319"/>
            <a:chOff x="6742761" y="1255114"/>
            <a:chExt cx="2743200" cy="36933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86AA47-7FFC-B100-6081-D5C3F6809C2D}"/>
                </a:ext>
              </a:extLst>
            </p:cNvPr>
            <p:cNvSpPr txBox="1"/>
            <p:nvPr/>
          </p:nvSpPr>
          <p:spPr>
            <a:xfrm>
              <a:off x="6742761" y="1255114"/>
              <a:ext cx="2743200" cy="36933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SG" dirty="0"/>
            </a:p>
            <a:p>
              <a:endParaRPr lang="en-SG" dirty="0"/>
            </a:p>
            <a:p>
              <a:endParaRPr lang="en-SG" dirty="0"/>
            </a:p>
            <a:p>
              <a:endParaRPr lang="en-SG" dirty="0"/>
            </a:p>
            <a:p>
              <a:endParaRPr lang="en-SG" dirty="0"/>
            </a:p>
            <a:p>
              <a:endParaRPr lang="en-SG" dirty="0"/>
            </a:p>
            <a:p>
              <a:endParaRPr lang="en-SG" dirty="0"/>
            </a:p>
            <a:p>
              <a:endParaRPr lang="en-SG" dirty="0"/>
            </a:p>
            <a:p>
              <a:endParaRPr lang="en-SG" dirty="0"/>
            </a:p>
            <a:p>
              <a:endParaRPr lang="en-SG" dirty="0"/>
            </a:p>
            <a:p>
              <a:endParaRPr lang="en-SG" dirty="0"/>
            </a:p>
            <a:p>
              <a:endParaRPr lang="en-SG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0363C-8FFE-CB04-F6F6-1EC7AA6D843A}"/>
                </a:ext>
              </a:extLst>
            </p:cNvPr>
            <p:cNvSpPr txBox="1"/>
            <p:nvPr/>
          </p:nvSpPr>
          <p:spPr>
            <a:xfrm>
              <a:off x="6964823" y="1411971"/>
              <a:ext cx="2243884" cy="2585323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CONVERT THE</a:t>
              </a:r>
            </a:p>
            <a:p>
              <a:r>
                <a:rPr lang="en-US" dirty="0"/>
                <a:t>RUN ONCE PROGRAM</a:t>
              </a:r>
            </a:p>
            <a:p>
              <a:r>
                <a:rPr lang="en-US" dirty="0"/>
                <a:t>TO RUN FOREVER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RUN AND SAVE</a:t>
              </a:r>
            </a:p>
            <a:p>
              <a:r>
                <a:rPr lang="en-US" dirty="0"/>
                <a:t>PROGRAM AS</a:t>
              </a:r>
            </a:p>
            <a:p>
              <a:r>
                <a:rPr lang="en-US" dirty="0"/>
                <a:t>ex3a.py</a:t>
              </a:r>
            </a:p>
            <a:p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30641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DB95C7-CB6F-1340-B5F0-6EC2BF8D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8FB5F-C240-E67C-CA80-948AFCCCE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6ADB6-EFA4-6C20-5C3C-F552E9C1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37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0545E-9A69-D19F-659A-E4BF3C29A831}"/>
              </a:ext>
            </a:extLst>
          </p:cNvPr>
          <p:cNvGrpSpPr/>
          <p:nvPr/>
        </p:nvGrpSpPr>
        <p:grpSpPr>
          <a:xfrm>
            <a:off x="838200" y="649251"/>
            <a:ext cx="4030463" cy="4288488"/>
            <a:chOff x="6633169" y="845194"/>
            <a:chExt cx="4030463" cy="42884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28DCC2-4D2C-18F3-9FBC-9AE7DE14562A}"/>
                </a:ext>
              </a:extLst>
            </p:cNvPr>
            <p:cNvSpPr txBox="1"/>
            <p:nvPr/>
          </p:nvSpPr>
          <p:spPr>
            <a:xfrm>
              <a:off x="6633170" y="845194"/>
              <a:ext cx="4030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</a:t>
              </a:r>
              <a:r>
                <a:rPr lang="en-US" dirty="0" err="1"/>
                <a:t>picozero</a:t>
              </a:r>
              <a:r>
                <a:rPr lang="en-US" dirty="0"/>
                <a:t> import LED, Buzzer, Button</a:t>
              </a:r>
              <a:endParaRPr lang="en-SG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C45AF2-7120-173A-0E03-288DE7067568}"/>
                </a:ext>
              </a:extLst>
            </p:cNvPr>
            <p:cNvSpPr txBox="1"/>
            <p:nvPr/>
          </p:nvSpPr>
          <p:spPr>
            <a:xfrm>
              <a:off x="6633169" y="1100231"/>
              <a:ext cx="235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time import sleep</a:t>
              </a:r>
              <a:endParaRPr lang="en-SG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483E67-ABC2-55D0-8026-EB40E9FDFAB8}"/>
                </a:ext>
              </a:extLst>
            </p:cNvPr>
            <p:cNvSpPr txBox="1"/>
            <p:nvPr/>
          </p:nvSpPr>
          <p:spPr>
            <a:xfrm>
              <a:off x="6633169" y="1355268"/>
              <a:ext cx="19722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red_led</a:t>
              </a:r>
              <a:r>
                <a:rPr lang="en-US" dirty="0"/>
                <a:t> = LED(15)</a:t>
              </a:r>
            </a:p>
            <a:p>
              <a:r>
                <a:rPr lang="en-US" dirty="0" err="1"/>
                <a:t>green_led</a:t>
              </a:r>
              <a:r>
                <a:rPr lang="en-US" dirty="0"/>
                <a:t>=LED(14)</a:t>
              </a:r>
            </a:p>
            <a:p>
              <a:r>
                <a:rPr lang="en-US" dirty="0"/>
                <a:t>buzzer=Buzzer(12)</a:t>
              </a:r>
            </a:p>
            <a:p>
              <a:r>
                <a:rPr lang="en-SG" dirty="0"/>
                <a:t>button=Button(13)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28C954-E874-5ADF-68DC-20B484606378}"/>
                </a:ext>
              </a:extLst>
            </p:cNvPr>
            <p:cNvSpPr txBox="1"/>
            <p:nvPr/>
          </p:nvSpPr>
          <p:spPr>
            <a:xfrm>
              <a:off x="6633169" y="2625774"/>
              <a:ext cx="158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red_led.on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green_led.off</a:t>
              </a:r>
              <a:r>
                <a:rPr lang="en-US" dirty="0"/>
                <a:t>()</a:t>
              </a:r>
              <a:endParaRPr lang="en-SG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9015D8-2CF1-512C-3588-BD63D2025A12}"/>
                </a:ext>
              </a:extLst>
            </p:cNvPr>
            <p:cNvSpPr txBox="1"/>
            <p:nvPr/>
          </p:nvSpPr>
          <p:spPr>
            <a:xfrm>
              <a:off x="6633169" y="3272105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while True:</a:t>
              </a:r>
              <a:endParaRPr lang="en-SG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60DE18-345C-1BC0-C0F4-F94F0E5F1E95}"/>
                </a:ext>
              </a:extLst>
            </p:cNvPr>
            <p:cNvSpPr txBox="1"/>
            <p:nvPr/>
          </p:nvSpPr>
          <p:spPr>
            <a:xfrm>
              <a:off x="7038545" y="354372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sleep(10)</a:t>
              </a:r>
              <a:endParaRPr lang="en-SG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C5656A-B239-4F38-2FCF-19B2139EB9EB}"/>
                </a:ext>
              </a:extLst>
            </p:cNvPr>
            <p:cNvSpPr txBox="1"/>
            <p:nvPr/>
          </p:nvSpPr>
          <p:spPr>
            <a:xfrm>
              <a:off x="7038545" y="3791609"/>
              <a:ext cx="1364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red_led.off</a:t>
              </a:r>
              <a:r>
                <a:rPr lang="en-US" dirty="0"/>
                <a:t>()</a:t>
              </a:r>
              <a:endParaRPr lang="en-S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E9E793-5B04-5BA2-D60D-0477A7E2AC80}"/>
                </a:ext>
              </a:extLst>
            </p:cNvPr>
            <p:cNvSpPr txBox="1"/>
            <p:nvPr/>
          </p:nvSpPr>
          <p:spPr>
            <a:xfrm>
              <a:off x="7038545" y="4063225"/>
              <a:ext cx="1571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green_led.on</a:t>
              </a:r>
              <a:r>
                <a:rPr lang="en-US" dirty="0"/>
                <a:t>()</a:t>
              </a:r>
              <a:endParaRPr lang="en-SG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1537CB-FB6C-19C6-D40E-81CFD7ACF667}"/>
                </a:ext>
              </a:extLst>
            </p:cNvPr>
            <p:cNvSpPr txBox="1"/>
            <p:nvPr/>
          </p:nvSpPr>
          <p:spPr>
            <a:xfrm>
              <a:off x="7061134" y="4310107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sleep(10)</a:t>
              </a:r>
              <a:endParaRPr lang="en-SG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9F4B11-2AA5-2646-9D06-161E2754C113}"/>
                </a:ext>
              </a:extLst>
            </p:cNvPr>
            <p:cNvSpPr txBox="1"/>
            <p:nvPr/>
          </p:nvSpPr>
          <p:spPr>
            <a:xfrm>
              <a:off x="7061134" y="4531278"/>
              <a:ext cx="15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green_led.off</a:t>
              </a:r>
              <a:r>
                <a:rPr lang="en-US" dirty="0"/>
                <a:t>()</a:t>
              </a:r>
              <a:endParaRPr lang="en-SG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4E999C-E426-F809-131C-093895317AA3}"/>
                </a:ext>
              </a:extLst>
            </p:cNvPr>
            <p:cNvSpPr txBox="1"/>
            <p:nvPr/>
          </p:nvSpPr>
          <p:spPr>
            <a:xfrm>
              <a:off x="7061134" y="4764350"/>
              <a:ext cx="1347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red_led.on</a:t>
              </a:r>
              <a:r>
                <a:rPr lang="en-US" dirty="0"/>
                <a:t>()</a:t>
              </a:r>
              <a:endParaRPr lang="en-SG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63176-EC92-0C95-614D-372D750B46E5}"/>
              </a:ext>
            </a:extLst>
          </p:cNvPr>
          <p:cNvSpPr/>
          <p:nvPr/>
        </p:nvSpPr>
        <p:spPr>
          <a:xfrm>
            <a:off x="1266164" y="3393356"/>
            <a:ext cx="1784945" cy="1605538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69F41D-68B0-9B8C-AAE0-2242E87C06AA}"/>
              </a:ext>
            </a:extLst>
          </p:cNvPr>
          <p:cNvGrpSpPr/>
          <p:nvPr/>
        </p:nvGrpSpPr>
        <p:grpSpPr>
          <a:xfrm>
            <a:off x="2806670" y="2691839"/>
            <a:ext cx="3582345" cy="1020269"/>
            <a:chOff x="2806670" y="2691839"/>
            <a:chExt cx="3582345" cy="10202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014F58-3462-B191-8D96-A993B313DB1F}"/>
                </a:ext>
              </a:extLst>
            </p:cNvPr>
            <p:cNvSpPr txBox="1"/>
            <p:nvPr/>
          </p:nvSpPr>
          <p:spPr>
            <a:xfrm>
              <a:off x="2998471" y="2691839"/>
              <a:ext cx="33905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How to convert this into a </a:t>
              </a:r>
              <a:r>
                <a:rPr lang="en-US" dirty="0" err="1"/>
                <a:t>functon</a:t>
              </a:r>
              <a:endParaRPr lang="en-SG" dirty="0"/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C2DFE108-5229-0ED3-0037-23010176E1E4}"/>
                </a:ext>
              </a:extLst>
            </p:cNvPr>
            <p:cNvSpPr/>
            <p:nvPr/>
          </p:nvSpPr>
          <p:spPr>
            <a:xfrm rot="2983952">
              <a:off x="3053558" y="2980588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A373C51-B866-101B-D2A0-0EB0AA2F9921}"/>
              </a:ext>
            </a:extLst>
          </p:cNvPr>
          <p:cNvSpPr txBox="1"/>
          <p:nvPr/>
        </p:nvSpPr>
        <p:spPr>
          <a:xfrm>
            <a:off x="9827178" y="2883095"/>
            <a:ext cx="200968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Run program  </a:t>
            </a:r>
          </a:p>
          <a:p>
            <a:r>
              <a:rPr lang="en-US" dirty="0"/>
              <a:t>Save it as ex3e.py</a:t>
            </a:r>
            <a:endParaRPr lang="en-S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BBA62B-A62F-3A93-EFC7-F917771EA4D1}"/>
              </a:ext>
            </a:extLst>
          </p:cNvPr>
          <p:cNvSpPr txBox="1"/>
          <p:nvPr/>
        </p:nvSpPr>
        <p:spPr>
          <a:xfrm>
            <a:off x="846448" y="217762"/>
            <a:ext cx="9174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ex3d.py</a:t>
            </a:r>
            <a:endParaRPr lang="en-SG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8A4939-8026-5294-0795-E4EDA72CCFCD}"/>
              </a:ext>
            </a:extLst>
          </p:cNvPr>
          <p:cNvGrpSpPr/>
          <p:nvPr/>
        </p:nvGrpSpPr>
        <p:grpSpPr>
          <a:xfrm>
            <a:off x="3379334" y="3552744"/>
            <a:ext cx="2952690" cy="1200329"/>
            <a:chOff x="3379334" y="3552744"/>
            <a:chExt cx="2952690" cy="120032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67A7E44-D1FC-2902-8D86-6277F66E9746}"/>
                </a:ext>
              </a:extLst>
            </p:cNvPr>
            <p:cNvGrpSpPr/>
            <p:nvPr/>
          </p:nvGrpSpPr>
          <p:grpSpPr>
            <a:xfrm>
              <a:off x="4659531" y="3552744"/>
              <a:ext cx="1672493" cy="1200329"/>
              <a:chOff x="9639776" y="1768509"/>
              <a:chExt cx="1672493" cy="120032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AA8840-02C9-614B-95D7-1A721C663E13}"/>
                  </a:ext>
                </a:extLst>
              </p:cNvPr>
              <p:cNvSpPr txBox="1"/>
              <p:nvPr/>
            </p:nvSpPr>
            <p:spPr>
              <a:xfrm>
                <a:off x="9639776" y="1768509"/>
                <a:ext cx="1672493" cy="120032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name for your function. Let’s call it</a:t>
                </a:r>
              </a:p>
              <a:p>
                <a:r>
                  <a:rPr lang="en-US" dirty="0" err="1"/>
                  <a:t>greenman</a:t>
                </a:r>
                <a:r>
                  <a:rPr lang="en-US" dirty="0"/>
                  <a:t>()</a:t>
                </a:r>
                <a:endParaRPr lang="en-SG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740E66-1809-0E49-840B-6FCB75DE7152}"/>
                  </a:ext>
                </a:extLst>
              </p:cNvPr>
              <p:cNvSpPr txBox="1"/>
              <p:nvPr/>
            </p:nvSpPr>
            <p:spPr>
              <a:xfrm>
                <a:off x="9666212" y="2689927"/>
                <a:ext cx="1530523" cy="278769"/>
              </a:xfrm>
              <a:prstGeom prst="rect">
                <a:avLst/>
              </a:prstGeom>
              <a:noFill/>
              <a:ln w="53975"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SG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BD81B2B-7346-7E88-8AB7-7187E991F511}"/>
                </a:ext>
              </a:extLst>
            </p:cNvPr>
            <p:cNvSpPr/>
            <p:nvPr/>
          </p:nvSpPr>
          <p:spPr>
            <a:xfrm rot="10800000">
              <a:off x="3379334" y="401133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C45A33E-6B55-427F-2765-FE550EC2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15" y="544170"/>
            <a:ext cx="4303356" cy="1740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74C08-4456-0FF0-1EE4-18E378A2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85" y="2318309"/>
            <a:ext cx="3537080" cy="5577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13F1DE-24BC-3224-8217-AE3659568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931" y="3154481"/>
            <a:ext cx="2009681" cy="16473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106B18-699D-4C51-A1E5-DA2BA96C5B5A}"/>
              </a:ext>
            </a:extLst>
          </p:cNvPr>
          <p:cNvSpPr txBox="1"/>
          <p:nvPr/>
        </p:nvSpPr>
        <p:spPr>
          <a:xfrm>
            <a:off x="6929860" y="2830614"/>
            <a:ext cx="17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 </a:t>
            </a:r>
            <a:r>
              <a:rPr lang="en-US" b="1" dirty="0" err="1">
                <a:solidFill>
                  <a:srgbClr val="FF0000"/>
                </a:solidFill>
              </a:rPr>
              <a:t>greenman</a:t>
            </a:r>
            <a:r>
              <a:rPr lang="en-US" b="1" dirty="0">
                <a:solidFill>
                  <a:srgbClr val="FF0000"/>
                </a:solidFill>
              </a:rPr>
              <a:t>():</a:t>
            </a:r>
            <a:endParaRPr lang="en-SG" b="1" dirty="0">
              <a:solidFill>
                <a:srgbClr val="FF000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FD825D-F07C-23B1-98CB-717A432FF00B}"/>
              </a:ext>
            </a:extLst>
          </p:cNvPr>
          <p:cNvGrpSpPr/>
          <p:nvPr/>
        </p:nvGrpSpPr>
        <p:grpSpPr>
          <a:xfrm>
            <a:off x="6948285" y="4712692"/>
            <a:ext cx="6549438" cy="595366"/>
            <a:chOff x="6984704" y="4710942"/>
            <a:chExt cx="6549438" cy="59536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040AE7-2C71-99E5-A1FC-A58BEA9C17B2}"/>
                </a:ext>
              </a:extLst>
            </p:cNvPr>
            <p:cNvSpPr txBox="1"/>
            <p:nvPr/>
          </p:nvSpPr>
          <p:spPr>
            <a:xfrm>
              <a:off x="6984704" y="4710942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while True:</a:t>
              </a:r>
              <a:endParaRPr lang="en-SG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639429-DF6D-AE3E-F1E7-8BDB65FB5CB0}"/>
                </a:ext>
              </a:extLst>
            </p:cNvPr>
            <p:cNvSpPr txBox="1"/>
            <p:nvPr/>
          </p:nvSpPr>
          <p:spPr>
            <a:xfrm>
              <a:off x="7436588" y="4936976"/>
              <a:ext cx="6097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greenman</a:t>
              </a:r>
              <a:r>
                <a:rPr lang="en-US" b="1" dirty="0">
                  <a:solidFill>
                    <a:srgbClr val="FF0000"/>
                  </a:solidFill>
                </a:rPr>
                <a:t>()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117499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E31AA7-BF52-E795-0F68-2C21DC5B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CF82C-AC75-B02A-838B-AB845868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3346" y="6356350"/>
            <a:ext cx="4114800" cy="365125"/>
          </a:xfrm>
        </p:spPr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9DD1E-9DE2-5104-3096-14BE4BCF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6C681-F39F-D689-B4F3-C69A25628C28}"/>
              </a:ext>
            </a:extLst>
          </p:cNvPr>
          <p:cNvSpPr txBox="1"/>
          <p:nvPr/>
        </p:nvSpPr>
        <p:spPr>
          <a:xfrm>
            <a:off x="5218247" y="411740"/>
            <a:ext cx="4702042" cy="206210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WAIT FOR 10 SECONDS</a:t>
            </a:r>
          </a:p>
          <a:p>
            <a:r>
              <a:rPr lang="en-US" sz="1600" dirty="0"/>
              <a:t>RED LED GOES OFF</a:t>
            </a:r>
          </a:p>
          <a:p>
            <a:r>
              <a:rPr lang="en-US" sz="1600" dirty="0"/>
              <a:t>GREEN LED GOES ON</a:t>
            </a:r>
          </a:p>
          <a:p>
            <a:r>
              <a:rPr lang="en-US" sz="1600" dirty="0"/>
              <a:t>GIVE 10 SECONDS FOR PEOPLE TO CROSS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GREEN LED STARTS TO BLINK 10 TIMES (10 SECONDS)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BUZZER ALSO BLINKS 10 TIMES  (10 SECONDS)</a:t>
            </a:r>
          </a:p>
          <a:p>
            <a:r>
              <a:rPr lang="en-US" sz="1600" dirty="0"/>
              <a:t>GREEN LED GOES OFF</a:t>
            </a:r>
          </a:p>
          <a:p>
            <a:r>
              <a:rPr lang="en-US" sz="1600" dirty="0"/>
              <a:t>RED LED TURNS ON</a:t>
            </a:r>
            <a:endParaRPr lang="en-SG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10D594-E82D-9C71-3367-0B943588C587}"/>
              </a:ext>
            </a:extLst>
          </p:cNvPr>
          <p:cNvSpPr/>
          <p:nvPr/>
        </p:nvSpPr>
        <p:spPr>
          <a:xfrm>
            <a:off x="5296486" y="1443155"/>
            <a:ext cx="4545563" cy="48721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C3E5B5-93CD-C568-1469-67A33424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083" y="3853865"/>
            <a:ext cx="1819275" cy="1390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D2E421-58E6-1D0B-FF6D-DB596EF83DE5}"/>
              </a:ext>
            </a:extLst>
          </p:cNvPr>
          <p:cNvSpPr txBox="1"/>
          <p:nvPr/>
        </p:nvSpPr>
        <p:spPr>
          <a:xfrm>
            <a:off x="10505268" y="4226024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10 X</a:t>
            </a:r>
            <a:endParaRPr lang="en-SG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AA8D6D-8C0A-C1FF-A8C7-421490CC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047" y="3585678"/>
            <a:ext cx="2609850" cy="276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5D1C76-12A6-76CF-97F1-23CFC2FC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0" y="3298873"/>
            <a:ext cx="1866900" cy="2667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C86A4B9-5CD5-A978-B31D-BFE54E99B1F2}"/>
              </a:ext>
            </a:extLst>
          </p:cNvPr>
          <p:cNvGrpSpPr/>
          <p:nvPr/>
        </p:nvGrpSpPr>
        <p:grpSpPr>
          <a:xfrm>
            <a:off x="563969" y="914246"/>
            <a:ext cx="6508842" cy="4734883"/>
            <a:chOff x="561977" y="772785"/>
            <a:chExt cx="6508842" cy="47348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0500A3-5F4B-2544-7FCE-3D464698F65D}"/>
                </a:ext>
              </a:extLst>
            </p:cNvPr>
            <p:cNvGrpSpPr/>
            <p:nvPr/>
          </p:nvGrpSpPr>
          <p:grpSpPr>
            <a:xfrm>
              <a:off x="561977" y="772785"/>
              <a:ext cx="4364266" cy="4540020"/>
              <a:chOff x="611375" y="478855"/>
              <a:chExt cx="4364266" cy="454002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E4B4166-5BF4-F62A-729A-6DC65ED4D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285" y="478855"/>
                <a:ext cx="4303356" cy="17405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C1E8B25-5E97-BE68-7B38-2AD668E2F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355" y="2252994"/>
                <a:ext cx="3537080" cy="55777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6457BF0-B93B-3CF4-88AC-2E1B689BE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4001" y="3089166"/>
                <a:ext cx="2009681" cy="164739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17B1A6-1C64-EF0C-2612-F961D1C1B346}"/>
                  </a:ext>
                </a:extLst>
              </p:cNvPr>
              <p:cNvSpPr txBox="1"/>
              <p:nvPr/>
            </p:nvSpPr>
            <p:spPr>
              <a:xfrm>
                <a:off x="612930" y="2765299"/>
                <a:ext cx="1723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def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greenman</a:t>
                </a:r>
                <a:r>
                  <a:rPr lang="en-US" b="1" dirty="0">
                    <a:solidFill>
                      <a:srgbClr val="FF0000"/>
                    </a:solidFill>
                  </a:rPr>
                  <a:t>():</a:t>
                </a:r>
                <a:endParaRPr lang="en-SG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E1BB1A-083C-FAFE-FFF5-1064387744AD}"/>
                  </a:ext>
                </a:extLst>
              </p:cNvPr>
              <p:cNvSpPr txBox="1"/>
              <p:nvPr/>
            </p:nvSpPr>
            <p:spPr>
              <a:xfrm>
                <a:off x="611375" y="4649543"/>
                <a:ext cx="1263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while True:</a:t>
                </a:r>
                <a:endParaRPr lang="en-SG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53718-33C1-E305-CE46-5B835EF83EA6}"/>
                </a:ext>
              </a:extLst>
            </p:cNvPr>
            <p:cNvSpPr txBox="1"/>
            <p:nvPr/>
          </p:nvSpPr>
          <p:spPr>
            <a:xfrm>
              <a:off x="973265" y="5138336"/>
              <a:ext cx="6097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greenman</a:t>
              </a:r>
              <a:r>
                <a:rPr lang="en-US" b="1" dirty="0">
                  <a:solidFill>
                    <a:srgbClr val="FF0000"/>
                  </a:solidFill>
                </a:rPr>
                <a:t>()</a:t>
              </a:r>
              <a:endParaRPr lang="en-SG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4C40C74-A02C-B733-E450-E6E28755FED9}"/>
              </a:ext>
            </a:extLst>
          </p:cNvPr>
          <p:cNvSpPr txBox="1"/>
          <p:nvPr/>
        </p:nvSpPr>
        <p:spPr>
          <a:xfrm>
            <a:off x="563969" y="473467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ex3e.py</a:t>
            </a:r>
            <a:endParaRPr lang="en-SG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280F57-1014-85A0-BC0D-7093A2DD4CCE}"/>
              </a:ext>
            </a:extLst>
          </p:cNvPr>
          <p:cNvGrpSpPr/>
          <p:nvPr/>
        </p:nvGrpSpPr>
        <p:grpSpPr>
          <a:xfrm>
            <a:off x="2029483" y="1667463"/>
            <a:ext cx="3188763" cy="2974155"/>
            <a:chOff x="2029483" y="1667463"/>
            <a:chExt cx="3188763" cy="297415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B84D2E7-2E96-8CD3-88D6-463800BED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9483" y="4641618"/>
              <a:ext cx="125673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B9B25D1-7D1E-8E08-CB42-E76958BA9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6222" y="1667463"/>
              <a:ext cx="1408630" cy="297415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5965FC-C41D-A31F-195D-3047097B9283}"/>
                </a:ext>
              </a:extLst>
            </p:cNvPr>
            <p:cNvCxnSpPr>
              <a:cxnSpLocks/>
            </p:cNvCxnSpPr>
            <p:nvPr/>
          </p:nvCxnSpPr>
          <p:spPr>
            <a:xfrm>
              <a:off x="4694852" y="1667463"/>
              <a:ext cx="523394" cy="0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CF6415-570A-2425-4E56-57A9E6F29758}"/>
              </a:ext>
            </a:extLst>
          </p:cNvPr>
          <p:cNvGrpSpPr/>
          <p:nvPr/>
        </p:nvGrpSpPr>
        <p:grpSpPr>
          <a:xfrm>
            <a:off x="4055600" y="3184547"/>
            <a:ext cx="4150292" cy="2565920"/>
            <a:chOff x="3990537" y="3407992"/>
            <a:chExt cx="4150292" cy="256592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45F989-6B62-5F74-17F5-05221E5E5475}"/>
                </a:ext>
              </a:extLst>
            </p:cNvPr>
            <p:cNvSpPr txBox="1"/>
            <p:nvPr/>
          </p:nvSpPr>
          <p:spPr>
            <a:xfrm>
              <a:off x="3990537" y="3407992"/>
              <a:ext cx="41502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GREEN LED STARTS TO BLINK 10 TIMES (10 SECONDS)</a:t>
              </a:r>
            </a:p>
            <a:p>
              <a:r>
                <a:rPr lang="en-US" sz="1200" b="1" dirty="0">
                  <a:solidFill>
                    <a:srgbClr val="FF0000"/>
                  </a:solidFill>
                </a:rPr>
                <a:t>BUZZER ALSO BLINKS 10 TIMES  (10 SECONDS)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6D87B9-E121-A1D4-D17C-591FF6E04FAD}"/>
                </a:ext>
              </a:extLst>
            </p:cNvPr>
            <p:cNvGrpSpPr/>
            <p:nvPr/>
          </p:nvGrpSpPr>
          <p:grpSpPr>
            <a:xfrm>
              <a:off x="4057293" y="3901171"/>
              <a:ext cx="2205407" cy="2072741"/>
              <a:chOff x="1240910" y="3217219"/>
              <a:chExt cx="2205407" cy="2072741"/>
            </a:xfrm>
          </p:grpSpPr>
          <p:sp>
            <p:nvSpPr>
              <p:cNvPr id="43" name="Speech Bubble: Oval 42">
                <a:extLst>
                  <a:ext uri="{FF2B5EF4-FFF2-40B4-BE49-F238E27FC236}">
                    <a16:creationId xmlns:a16="http://schemas.microsoft.com/office/drawing/2014/main" id="{DF243693-5681-A7A2-1F6D-67D58A6612EC}"/>
                  </a:ext>
                </a:extLst>
              </p:cNvPr>
              <p:cNvSpPr/>
              <p:nvPr/>
            </p:nvSpPr>
            <p:spPr>
              <a:xfrm rot="2594643">
                <a:off x="2531917" y="3268381"/>
                <a:ext cx="914400" cy="1070297"/>
              </a:xfrm>
              <a:prstGeom prst="wedgeEllipseCallou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AC97ECE4-2B00-4034-96E8-7E87181903CC}"/>
                  </a:ext>
                </a:extLst>
              </p:cNvPr>
              <p:cNvGrpSpPr/>
              <p:nvPr/>
            </p:nvGrpSpPr>
            <p:grpSpPr>
              <a:xfrm>
                <a:off x="1240910" y="3217219"/>
                <a:ext cx="2063767" cy="2072741"/>
                <a:chOff x="1332675" y="3254213"/>
                <a:chExt cx="2063767" cy="207274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38812237-4EBA-4D33-A6F9-7C8893EEA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32675" y="3254213"/>
                  <a:ext cx="1015286" cy="207274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D197668-A7D5-2820-82CC-81203200089E}"/>
                    </a:ext>
                  </a:extLst>
                </p:cNvPr>
                <p:cNvSpPr txBox="1"/>
                <p:nvPr/>
              </p:nvSpPr>
              <p:spPr>
                <a:xfrm>
                  <a:off x="2674065" y="3660687"/>
                  <a:ext cx="7223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How?</a:t>
                  </a:r>
                  <a:endParaRPr lang="en-SG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041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/>
      <p:bldP spid="1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E31AA7-BF52-E795-0F68-2C21DC5B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CF82C-AC75-B02A-838B-AB845868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9DD1E-9DE2-5104-3096-14BE4BCF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6B9A6-6F77-D067-4E4B-74DE52F76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726" y="432073"/>
            <a:ext cx="4332074" cy="5490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F6FFDD-9D83-5A52-4AD4-E4672C921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23" y="355600"/>
            <a:ext cx="5248275" cy="600075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7E4995B-BAEF-0556-354B-AF6CA3BE7EC4}"/>
              </a:ext>
            </a:extLst>
          </p:cNvPr>
          <p:cNvSpPr/>
          <p:nvPr/>
        </p:nvSpPr>
        <p:spPr>
          <a:xfrm rot="10800000">
            <a:off x="2882256" y="262902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C92B1AC-2036-D512-FECD-4CF25BBF3350}"/>
              </a:ext>
            </a:extLst>
          </p:cNvPr>
          <p:cNvSpPr/>
          <p:nvPr/>
        </p:nvSpPr>
        <p:spPr>
          <a:xfrm rot="10800000">
            <a:off x="4189757" y="262902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84CDCE-2BC9-9AE1-64FE-02AD420667BB}"/>
              </a:ext>
            </a:extLst>
          </p:cNvPr>
          <p:cNvGrpSpPr/>
          <p:nvPr/>
        </p:nvGrpSpPr>
        <p:grpSpPr>
          <a:xfrm>
            <a:off x="5606887" y="1984375"/>
            <a:ext cx="4488835" cy="1682556"/>
            <a:chOff x="5606887" y="1984375"/>
            <a:chExt cx="4488835" cy="16825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620100-8A46-5A43-6E59-4E4AE92A9B68}"/>
                </a:ext>
              </a:extLst>
            </p:cNvPr>
            <p:cNvSpPr/>
            <p:nvPr/>
          </p:nvSpPr>
          <p:spPr>
            <a:xfrm>
              <a:off x="7239000" y="1984375"/>
              <a:ext cx="2856722" cy="168255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5F083F5-0588-E89E-93E8-BB1740001210}"/>
                </a:ext>
              </a:extLst>
            </p:cNvPr>
            <p:cNvSpPr/>
            <p:nvPr/>
          </p:nvSpPr>
          <p:spPr>
            <a:xfrm rot="10800000">
              <a:off x="5606887" y="262902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37DF23-FF4C-E204-7D25-96B0003CBA07}"/>
              </a:ext>
            </a:extLst>
          </p:cNvPr>
          <p:cNvGrpSpPr/>
          <p:nvPr/>
        </p:nvGrpSpPr>
        <p:grpSpPr>
          <a:xfrm>
            <a:off x="5676103" y="4346733"/>
            <a:ext cx="4419619" cy="559722"/>
            <a:chOff x="5707200" y="4348527"/>
            <a:chExt cx="4419619" cy="55972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2B5389-8D0A-8972-D6D7-7D7C2B2F0A98}"/>
                </a:ext>
              </a:extLst>
            </p:cNvPr>
            <p:cNvSpPr/>
            <p:nvPr/>
          </p:nvSpPr>
          <p:spPr>
            <a:xfrm>
              <a:off x="7270097" y="4702628"/>
              <a:ext cx="2856722" cy="20562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A7026A1-B147-D61C-0131-E88E9DA7EEFB}"/>
                </a:ext>
              </a:extLst>
            </p:cNvPr>
            <p:cNvSpPr/>
            <p:nvPr/>
          </p:nvSpPr>
          <p:spPr>
            <a:xfrm rot="10800000">
              <a:off x="5707200" y="434852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4B82198-C9A2-CA64-6F07-49E03EA39162}"/>
              </a:ext>
            </a:extLst>
          </p:cNvPr>
          <p:cNvSpPr/>
          <p:nvPr/>
        </p:nvSpPr>
        <p:spPr>
          <a:xfrm rot="10800000">
            <a:off x="4215727" y="43349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5A6C466-2B17-70FE-2432-2321D217A21B}"/>
              </a:ext>
            </a:extLst>
          </p:cNvPr>
          <p:cNvSpPr/>
          <p:nvPr/>
        </p:nvSpPr>
        <p:spPr>
          <a:xfrm rot="10800000">
            <a:off x="2756572" y="431901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8A4EF2-CAD4-78F0-8EB9-229003ED9B40}"/>
              </a:ext>
            </a:extLst>
          </p:cNvPr>
          <p:cNvSpPr txBox="1"/>
          <p:nvPr/>
        </p:nvSpPr>
        <p:spPr>
          <a:xfrm>
            <a:off x="9621905" y="5169906"/>
            <a:ext cx="200968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Run program  </a:t>
            </a:r>
          </a:p>
          <a:p>
            <a:r>
              <a:rPr lang="en-US" dirty="0"/>
              <a:t>Save it as ex3f.py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82DEE-386B-71DE-6AA9-B654230B4742}"/>
              </a:ext>
            </a:extLst>
          </p:cNvPr>
          <p:cNvSpPr txBox="1"/>
          <p:nvPr/>
        </p:nvSpPr>
        <p:spPr>
          <a:xfrm>
            <a:off x="747323" y="275400"/>
            <a:ext cx="9110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ex3e.py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6777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Input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F526B682-2579-E213-F3C3-E97941FF9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90688"/>
            <a:ext cx="967276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64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26ADE-BC4A-7DC3-F840-436BC509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667D8-D442-D95E-543D-C218F78E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20BB9-CF83-3A22-F5D6-310B594F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FB86A-B4BE-7676-B15F-609A873B8D13}"/>
              </a:ext>
            </a:extLst>
          </p:cNvPr>
          <p:cNvSpPr txBox="1"/>
          <p:nvPr/>
        </p:nvSpPr>
        <p:spPr>
          <a:xfrm>
            <a:off x="5438192" y="492539"/>
            <a:ext cx="4544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program works fine.</a:t>
            </a:r>
          </a:p>
          <a:p>
            <a:r>
              <a:rPr lang="en-US" dirty="0"/>
              <a:t>But in the real world, it’s not practical.</a:t>
            </a:r>
          </a:p>
          <a:p>
            <a:r>
              <a:rPr lang="en-US" dirty="0"/>
              <a:t>Why?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4F37A-1CEA-1862-6803-9F45EA872607}"/>
              </a:ext>
            </a:extLst>
          </p:cNvPr>
          <p:cNvSpPr txBox="1"/>
          <p:nvPr/>
        </p:nvSpPr>
        <p:spPr>
          <a:xfrm>
            <a:off x="5511201" y="1654354"/>
            <a:ext cx="6092116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this program to run only</a:t>
            </a:r>
          </a:p>
          <a:p>
            <a:r>
              <a:rPr lang="en-US" dirty="0">
                <a:solidFill>
                  <a:srgbClr val="FF0000"/>
                </a:solidFill>
              </a:rPr>
              <a:t>when someone presses the button.  How can we make use of the button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3EB55-6DA9-1FC4-BCF5-59C77157EDB8}"/>
              </a:ext>
            </a:extLst>
          </p:cNvPr>
          <p:cNvSpPr txBox="1"/>
          <p:nvPr/>
        </p:nvSpPr>
        <p:spPr>
          <a:xfrm>
            <a:off x="5511201" y="1336954"/>
            <a:ext cx="609211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If no one wants to cross, the program will still continue to work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5DE40C-E644-949C-4040-A541CCEF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64" y="892065"/>
            <a:ext cx="4310062" cy="5073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953972-0535-3DCC-ABF1-9CE173532002}"/>
              </a:ext>
            </a:extLst>
          </p:cNvPr>
          <p:cNvSpPr txBox="1"/>
          <p:nvPr/>
        </p:nvSpPr>
        <p:spPr>
          <a:xfrm>
            <a:off x="220064" y="492539"/>
            <a:ext cx="8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ex3f.py</a:t>
            </a:r>
            <a:endParaRPr lang="en-SG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C1ACE6-AE4A-D9DB-9446-7A0D8C66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283" y="3835141"/>
            <a:ext cx="4219575" cy="514350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C3502FF5-6D6D-E7CC-3495-9D927C121774}"/>
              </a:ext>
            </a:extLst>
          </p:cNvPr>
          <p:cNvSpPr/>
          <p:nvPr/>
        </p:nvSpPr>
        <p:spPr>
          <a:xfrm>
            <a:off x="6607443" y="3248228"/>
            <a:ext cx="484632" cy="6348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B7E27C-9C86-559D-7231-1BC65148832D}"/>
              </a:ext>
            </a:extLst>
          </p:cNvPr>
          <p:cNvSpPr txBox="1"/>
          <p:nvPr/>
        </p:nvSpPr>
        <p:spPr>
          <a:xfrm>
            <a:off x="6500229" y="4660744"/>
            <a:ext cx="2009681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Make this change</a:t>
            </a:r>
          </a:p>
          <a:p>
            <a:r>
              <a:rPr lang="en-US" dirty="0"/>
              <a:t>Run program  </a:t>
            </a:r>
          </a:p>
          <a:p>
            <a:r>
              <a:rPr lang="en-US" dirty="0"/>
              <a:t>Save it as ex3g.py</a:t>
            </a:r>
            <a:endParaRPr lang="en-SG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2F2594-52C1-7644-4A8C-2F9CAB452429}"/>
              </a:ext>
            </a:extLst>
          </p:cNvPr>
          <p:cNvGrpSpPr/>
          <p:nvPr/>
        </p:nvGrpSpPr>
        <p:grpSpPr>
          <a:xfrm>
            <a:off x="2099388" y="2613847"/>
            <a:ext cx="5924795" cy="3227121"/>
            <a:chOff x="2099388" y="2501875"/>
            <a:chExt cx="5924795" cy="32271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A86ACD-2D49-0F75-FD91-3341D916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283" y="2501875"/>
              <a:ext cx="2628900" cy="60960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CDBD4CB-E40B-8D43-45AD-41FE7CFD7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9388" y="3080277"/>
              <a:ext cx="3184713" cy="2648719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9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25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3E6E5-B404-D8B1-5A29-52C7E1A1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76C66-10A7-00D5-3171-CA2889FA4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8FA69-AA62-78EC-BA83-5E8742AB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41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93D0A2-F077-072E-6936-A1B4F5CC7FCE}"/>
              </a:ext>
            </a:extLst>
          </p:cNvPr>
          <p:cNvSpPr txBox="1"/>
          <p:nvPr/>
        </p:nvSpPr>
        <p:spPr>
          <a:xfrm>
            <a:off x="856311" y="660473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Exercise 4 – Full Fledge Pedestrian Crossing</a:t>
            </a:r>
            <a:endParaRPr lang="en-SG" sz="2400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39CE1D-77F0-B091-EBFA-6C080D8C3145}"/>
              </a:ext>
            </a:extLst>
          </p:cNvPr>
          <p:cNvGrpSpPr/>
          <p:nvPr/>
        </p:nvGrpSpPr>
        <p:grpSpPr>
          <a:xfrm>
            <a:off x="927416" y="1295740"/>
            <a:ext cx="10595171" cy="4317057"/>
            <a:chOff x="927416" y="1295740"/>
            <a:chExt cx="10595171" cy="431705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E7D08BA-6E59-3CB0-5E9B-960A3959B541}"/>
                </a:ext>
              </a:extLst>
            </p:cNvPr>
            <p:cNvGrpSpPr/>
            <p:nvPr/>
          </p:nvGrpSpPr>
          <p:grpSpPr>
            <a:xfrm>
              <a:off x="927416" y="1295740"/>
              <a:ext cx="10595171" cy="4317057"/>
              <a:chOff x="927416" y="679918"/>
              <a:chExt cx="10595171" cy="431705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8087995-A979-7754-D5EA-50A87D03EB5E}"/>
                  </a:ext>
                </a:extLst>
              </p:cNvPr>
              <p:cNvGrpSpPr/>
              <p:nvPr/>
            </p:nvGrpSpPr>
            <p:grpSpPr>
              <a:xfrm>
                <a:off x="927416" y="679918"/>
                <a:ext cx="10595171" cy="4317057"/>
                <a:chOff x="1160685" y="679918"/>
                <a:chExt cx="10595171" cy="431705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B62CDF0-CE0C-7CF0-5782-8BC9E75449AD}"/>
                    </a:ext>
                  </a:extLst>
                </p:cNvPr>
                <p:cNvGrpSpPr/>
                <p:nvPr/>
              </p:nvGrpSpPr>
              <p:grpSpPr>
                <a:xfrm>
                  <a:off x="1160685" y="679918"/>
                  <a:ext cx="10595171" cy="4251740"/>
                  <a:chOff x="1114037" y="651925"/>
                  <a:chExt cx="10595171" cy="4251740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A688535B-D328-6A7F-C517-4D8775A0E97A}"/>
                      </a:ext>
                    </a:extLst>
                  </p:cNvPr>
                  <p:cNvGrpSpPr/>
                  <p:nvPr/>
                </p:nvGrpSpPr>
                <p:grpSpPr>
                  <a:xfrm>
                    <a:off x="1114037" y="651925"/>
                    <a:ext cx="10595171" cy="4251740"/>
                    <a:chOff x="1129004" y="684154"/>
                    <a:chExt cx="10595171" cy="4251740"/>
                  </a:xfrm>
                </p:grpSpPr>
                <p:pic>
                  <p:nvPicPr>
                    <p:cNvPr id="8" name="Picture 7">
                      <a:extLst>
                        <a:ext uri="{FF2B5EF4-FFF2-40B4-BE49-F238E27FC236}">
                          <a16:creationId xmlns:a16="http://schemas.microsoft.com/office/drawing/2014/main" id="{7AC02D59-E46A-4B46-C626-512ECF5AC2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129004" y="684154"/>
                      <a:ext cx="10595171" cy="42517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FCA3772D-FE91-819A-BDBA-05ADF7D2E9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9790029" y="2337422"/>
                      <a:ext cx="199947" cy="47260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4B063FE-5551-6594-8E27-61364CF007A1}"/>
                      </a:ext>
                    </a:extLst>
                  </p:cNvPr>
                  <p:cNvSpPr txBox="1"/>
                  <p:nvPr/>
                </p:nvSpPr>
                <p:spPr>
                  <a:xfrm>
                    <a:off x="9447784" y="1071942"/>
                    <a:ext cx="1218127" cy="307777"/>
                  </a:xfrm>
                  <a:prstGeom prst="rect">
                    <a:avLst/>
                  </a:prstGeom>
                  <a:solidFill>
                    <a:schemeClr val="accent2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CLK – Pin 19</a:t>
                    </a:r>
                    <a:endParaRPr lang="en-SG" sz="1400" b="1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E209F5B-6D6A-BBDB-8088-E822D8870422}"/>
                      </a:ext>
                    </a:extLst>
                  </p:cNvPr>
                  <p:cNvSpPr txBox="1"/>
                  <p:nvPr/>
                </p:nvSpPr>
                <p:spPr>
                  <a:xfrm>
                    <a:off x="7908228" y="1071942"/>
                    <a:ext cx="1292772" cy="307777"/>
                  </a:xfrm>
                  <a:prstGeom prst="rect">
                    <a:avLst/>
                  </a:prstGeom>
                  <a:solidFill>
                    <a:srgbClr val="34FFC5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DIO – Pin 18</a:t>
                    </a:r>
                    <a:endParaRPr lang="en-SG" sz="1400" b="1" dirty="0"/>
                  </a:p>
                </p:txBody>
              </p:sp>
            </p:grpSp>
            <p:sp>
              <p:nvSpPr>
                <p:cNvPr id="9" name="Text Box 3">
                  <a:extLst>
                    <a:ext uri="{FF2B5EF4-FFF2-40B4-BE49-F238E27FC236}">
                      <a16:creationId xmlns:a16="http://schemas.microsoft.com/office/drawing/2014/main" id="{5B7A931F-9EF9-103F-C58B-5D817A660FA7}"/>
                    </a:ext>
                  </a:extLst>
                </p:cNvPr>
                <p:cNvSpPr txBox="1"/>
                <p:nvPr/>
              </p:nvSpPr>
              <p:spPr>
                <a:xfrm>
                  <a:off x="3884154" y="3849555"/>
                  <a:ext cx="657225" cy="223379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PIN 15</a:t>
                  </a:r>
                  <a:endParaRPr lang="en-US" sz="1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Text Box 4">
                  <a:extLst>
                    <a:ext uri="{FF2B5EF4-FFF2-40B4-BE49-F238E27FC236}">
                      <a16:creationId xmlns:a16="http://schemas.microsoft.com/office/drawing/2014/main" id="{22DACBD1-7193-8986-E670-126EB318330B}"/>
                    </a:ext>
                  </a:extLst>
                </p:cNvPr>
                <p:cNvSpPr txBox="1"/>
                <p:nvPr/>
              </p:nvSpPr>
              <p:spPr>
                <a:xfrm>
                  <a:off x="7305574" y="4248385"/>
                  <a:ext cx="584835" cy="20344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PIN 12</a:t>
                  </a:r>
                  <a:endParaRPr lang="en-US" sz="1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Text Box 7">
                  <a:extLst>
                    <a:ext uri="{FF2B5EF4-FFF2-40B4-BE49-F238E27FC236}">
                      <a16:creationId xmlns:a16="http://schemas.microsoft.com/office/drawing/2014/main" id="{A58313ED-5834-0401-7C11-FA0DB7212943}"/>
                    </a:ext>
                  </a:extLst>
                </p:cNvPr>
                <p:cNvSpPr txBox="1"/>
                <p:nvPr/>
              </p:nvSpPr>
              <p:spPr>
                <a:xfrm>
                  <a:off x="6162063" y="4128001"/>
                  <a:ext cx="584835" cy="20344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PIN 13</a:t>
                  </a:r>
                  <a:endParaRPr lang="en-US" sz="1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Text Box 17">
                  <a:extLst>
                    <a:ext uri="{FF2B5EF4-FFF2-40B4-BE49-F238E27FC236}">
                      <a16:creationId xmlns:a16="http://schemas.microsoft.com/office/drawing/2014/main" id="{56CE94A4-EC07-EC6E-97B0-5CF6701BE22E}"/>
                    </a:ext>
                  </a:extLst>
                </p:cNvPr>
                <p:cNvSpPr txBox="1"/>
                <p:nvPr/>
              </p:nvSpPr>
              <p:spPr>
                <a:xfrm>
                  <a:off x="4948919" y="4026279"/>
                  <a:ext cx="584835" cy="20344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PIN 14</a:t>
                  </a:r>
                  <a:endParaRPr lang="en-US" sz="1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Text Box 4">
                  <a:extLst>
                    <a:ext uri="{FF2B5EF4-FFF2-40B4-BE49-F238E27FC236}">
                      <a16:creationId xmlns:a16="http://schemas.microsoft.com/office/drawing/2014/main" id="{D23DAD92-CAF5-C745-D22B-21A92992B8FE}"/>
                    </a:ext>
                  </a:extLst>
                </p:cNvPr>
                <p:cNvSpPr txBox="1"/>
                <p:nvPr/>
              </p:nvSpPr>
              <p:spPr>
                <a:xfrm>
                  <a:off x="6458270" y="4793531"/>
                  <a:ext cx="584835" cy="20344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SG" sz="1100" b="1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PIN 11</a:t>
                  </a:r>
                  <a:endParaRPr lang="en-US" sz="1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5206F1F-F0F7-5C3E-A08B-48A8CF65A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2208446" y="611018"/>
                <a:ext cx="228206" cy="251770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3D178BC-3EA4-CE32-12FC-16AA4B0CB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2217740" y="2324495"/>
                <a:ext cx="228204" cy="2499115"/>
              </a:xfrm>
              <a:prstGeom prst="rect">
                <a:avLst/>
              </a:prstGeom>
            </p:spPr>
          </p:pic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21CC2C7-D871-F147-FA97-B4F56DB131DE}"/>
                </a:ext>
              </a:extLst>
            </p:cNvPr>
            <p:cNvCxnSpPr>
              <a:cxnSpLocks/>
            </p:cNvCxnSpPr>
            <p:nvPr/>
          </p:nvCxnSpPr>
          <p:spPr>
            <a:xfrm>
              <a:off x="5617986" y="2151468"/>
              <a:ext cx="0" cy="7695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032916B-E77B-43E2-640F-206EF48E70E8}"/>
              </a:ext>
            </a:extLst>
          </p:cNvPr>
          <p:cNvGrpSpPr/>
          <p:nvPr/>
        </p:nvGrpSpPr>
        <p:grpSpPr>
          <a:xfrm>
            <a:off x="9782625" y="1884364"/>
            <a:ext cx="2275824" cy="1005877"/>
            <a:chOff x="9782625" y="1268542"/>
            <a:chExt cx="2275824" cy="1005877"/>
          </a:xfrm>
        </p:grpSpPr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6E9CF3FE-950E-A9CE-CABA-4E06446C6AD3}"/>
                </a:ext>
              </a:extLst>
            </p:cNvPr>
            <p:cNvSpPr/>
            <p:nvPr/>
          </p:nvSpPr>
          <p:spPr>
            <a:xfrm rot="3516330">
              <a:off x="10029513" y="1542899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029299-B7F5-8083-BC69-6505C6041869}"/>
                </a:ext>
              </a:extLst>
            </p:cNvPr>
            <p:cNvSpPr txBox="1"/>
            <p:nvPr/>
          </p:nvSpPr>
          <p:spPr>
            <a:xfrm>
              <a:off x="10602874" y="1268542"/>
              <a:ext cx="1455575" cy="646331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Markings on reverse side</a:t>
              </a:r>
              <a:endParaRPr lang="en-S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E9DBDF-CEA8-6F9B-5B78-F1689B40B186}"/>
              </a:ext>
            </a:extLst>
          </p:cNvPr>
          <p:cNvGrpSpPr/>
          <p:nvPr/>
        </p:nvGrpSpPr>
        <p:grpSpPr>
          <a:xfrm>
            <a:off x="9244006" y="3765415"/>
            <a:ext cx="2698175" cy="2083944"/>
            <a:chOff x="9244006" y="3149593"/>
            <a:chExt cx="2698175" cy="20839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CA249C-317F-B4C9-D80B-822F80D7D478}"/>
                </a:ext>
              </a:extLst>
            </p:cNvPr>
            <p:cNvSpPr txBox="1"/>
            <p:nvPr/>
          </p:nvSpPr>
          <p:spPr>
            <a:xfrm>
              <a:off x="9244006" y="4033208"/>
              <a:ext cx="2698175" cy="1200329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We need another Library</a:t>
              </a:r>
            </a:p>
            <a:p>
              <a:r>
                <a:rPr lang="en-US" dirty="0"/>
                <a:t>to work with this device,</a:t>
              </a:r>
            </a:p>
            <a:p>
              <a:r>
                <a:rPr lang="en-US" dirty="0"/>
                <a:t>called a 7 Segment Display</a:t>
              </a:r>
            </a:p>
            <a:p>
              <a:r>
                <a:rPr lang="en-US" dirty="0"/>
                <a:t>Library:  </a:t>
              </a:r>
              <a:r>
                <a:rPr lang="en-US" dirty="0">
                  <a:solidFill>
                    <a:srgbClr val="FF0000"/>
                  </a:solidFill>
                </a:rPr>
                <a:t>tm1637.py</a:t>
              </a:r>
              <a:endParaRPr lang="en-SG" dirty="0">
                <a:solidFill>
                  <a:srgbClr val="FF0000"/>
                </a:solidFill>
              </a:endParaRP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006EDCDF-487F-B950-8D81-33A11CD01557}"/>
                </a:ext>
              </a:extLst>
            </p:cNvPr>
            <p:cNvSpPr/>
            <p:nvPr/>
          </p:nvSpPr>
          <p:spPr>
            <a:xfrm rot="16200000">
              <a:off x="10113670" y="3396481"/>
              <a:ext cx="978408" cy="48463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61599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96C2-B073-F512-D8C1-4F969318A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08668">
            <a:off x="6620333" y="-56257"/>
            <a:ext cx="2057400" cy="14192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C92E45-CB6D-B495-E1E3-6F4ED482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1B63A-2CAE-519A-B8E8-396A45763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B800E-FCC4-AC3B-F57C-31302034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8F3FA-14E9-B13A-A68F-6CB039159F85}"/>
              </a:ext>
            </a:extLst>
          </p:cNvPr>
          <p:cNvSpPr txBox="1"/>
          <p:nvPr/>
        </p:nvSpPr>
        <p:spPr>
          <a:xfrm>
            <a:off x="1416697" y="1147666"/>
            <a:ext cx="8651033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US" dirty="0"/>
              <a:t>from machine import Pin</a:t>
            </a:r>
            <a:endParaRPr lang="en-SG" dirty="0"/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US" dirty="0"/>
              <a:t>import tm1637</a:t>
            </a:r>
          </a:p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US" dirty="0"/>
              <a:t>tm = tm1637.TM1637(</a:t>
            </a:r>
            <a:r>
              <a:rPr lang="en-US" dirty="0" err="1"/>
              <a:t>clk</a:t>
            </a:r>
            <a:r>
              <a:rPr lang="en-US" dirty="0"/>
              <a:t>=Pin(19), </a:t>
            </a:r>
            <a:r>
              <a:rPr lang="en-US" dirty="0" err="1"/>
              <a:t>dio</a:t>
            </a:r>
            <a:r>
              <a:rPr lang="en-US" dirty="0"/>
              <a:t>=Pin(18))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1ADEF-E817-CFE1-85EE-10ED08D2A5F9}"/>
              </a:ext>
            </a:extLst>
          </p:cNvPr>
          <p:cNvSpPr txBox="1"/>
          <p:nvPr/>
        </p:nvSpPr>
        <p:spPr>
          <a:xfrm>
            <a:off x="1416698" y="2270450"/>
            <a:ext cx="673670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US" dirty="0" err="1"/>
              <a:t>tm.show</a:t>
            </a:r>
            <a:r>
              <a:rPr lang="en-US" dirty="0"/>
              <a:t>(“help”)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F2A8B-6061-1E9F-D455-D5E52C572CC8}"/>
              </a:ext>
            </a:extLst>
          </p:cNvPr>
          <p:cNvSpPr txBox="1"/>
          <p:nvPr/>
        </p:nvSpPr>
        <p:spPr>
          <a:xfrm>
            <a:off x="1416698" y="2770800"/>
            <a:ext cx="673670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US" dirty="0" err="1"/>
              <a:t>tm.number</a:t>
            </a:r>
            <a:r>
              <a:rPr lang="en-US" dirty="0"/>
              <a:t>(1234)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27956-6B37-E57E-75E9-C53243D55E7A}"/>
              </a:ext>
            </a:extLst>
          </p:cNvPr>
          <p:cNvSpPr txBox="1"/>
          <p:nvPr/>
        </p:nvSpPr>
        <p:spPr>
          <a:xfrm>
            <a:off x="1416698" y="3339586"/>
            <a:ext cx="673670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US" dirty="0" err="1"/>
              <a:t>tm.temperature</a:t>
            </a:r>
            <a:r>
              <a:rPr lang="en-US" dirty="0"/>
              <a:t>(24)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66334-BE61-4290-9608-3F8F90E02438}"/>
              </a:ext>
            </a:extLst>
          </p:cNvPr>
          <p:cNvSpPr txBox="1"/>
          <p:nvPr/>
        </p:nvSpPr>
        <p:spPr>
          <a:xfrm>
            <a:off x="1384041" y="4433929"/>
            <a:ext cx="4394718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Exercise 4a.  Display the following</a:t>
            </a:r>
          </a:p>
          <a:p>
            <a:r>
              <a:rPr lang="en-US" dirty="0"/>
              <a:t>PICO</a:t>
            </a:r>
          </a:p>
          <a:p>
            <a:r>
              <a:rPr lang="en-US" dirty="0"/>
              <a:t>95</a:t>
            </a:r>
          </a:p>
          <a:p>
            <a:r>
              <a:rPr lang="en-US" dirty="0"/>
              <a:t>70 Degrees </a:t>
            </a:r>
            <a:r>
              <a:rPr lang="en-US" dirty="0" err="1"/>
              <a:t>Celcius</a:t>
            </a:r>
            <a:endParaRPr lang="en-US" dirty="0"/>
          </a:p>
          <a:p>
            <a:r>
              <a:rPr lang="en-US" dirty="0"/>
              <a:t>Clear the display</a:t>
            </a:r>
          </a:p>
          <a:p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7AD3D-E02D-B6EE-3616-7F41FA416CBD}"/>
              </a:ext>
            </a:extLst>
          </p:cNvPr>
          <p:cNvSpPr txBox="1"/>
          <p:nvPr/>
        </p:nvSpPr>
        <p:spPr>
          <a:xfrm>
            <a:off x="1416698" y="3889027"/>
            <a:ext cx="673670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&gt;&gt;&gt; </a:t>
            </a:r>
            <a:r>
              <a:rPr lang="en-US" dirty="0" err="1"/>
              <a:t>tm.show</a:t>
            </a:r>
            <a:r>
              <a:rPr lang="en-US" dirty="0"/>
              <a:t>(" " * 4)</a:t>
            </a:r>
            <a:endParaRPr lang="en-SG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2139B-F872-DCB9-0FDB-EDF6C9E4D5CE}"/>
              </a:ext>
            </a:extLst>
          </p:cNvPr>
          <p:cNvGrpSpPr/>
          <p:nvPr/>
        </p:nvGrpSpPr>
        <p:grpSpPr>
          <a:xfrm>
            <a:off x="4095307" y="2664814"/>
            <a:ext cx="5429834" cy="1461989"/>
            <a:chOff x="4095307" y="2384896"/>
            <a:chExt cx="5429834" cy="14619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A80A60-D676-AF78-A39F-94EFEF1CDC66}"/>
                </a:ext>
              </a:extLst>
            </p:cNvPr>
            <p:cNvSpPr txBox="1"/>
            <p:nvPr/>
          </p:nvSpPr>
          <p:spPr>
            <a:xfrm>
              <a:off x="5130423" y="2384896"/>
              <a:ext cx="4394718" cy="1200329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python " " * 4  means 4 SPACES</a:t>
              </a:r>
            </a:p>
            <a:p>
              <a:r>
                <a:rPr lang="en-US" dirty="0"/>
                <a:t>This will clear the display.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Make sure there is a SPACE in between the quotation marks</a:t>
              </a: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10E44C52-CDA2-67E9-0ED1-AE1CB12397E0}"/>
                </a:ext>
              </a:extLst>
            </p:cNvPr>
            <p:cNvSpPr/>
            <p:nvPr/>
          </p:nvSpPr>
          <p:spPr>
            <a:xfrm rot="3845938">
              <a:off x="4342195" y="3115365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00B2AB-A796-8DB5-1699-E880EA22270B}"/>
              </a:ext>
            </a:extLst>
          </p:cNvPr>
          <p:cNvSpPr txBox="1"/>
          <p:nvPr/>
        </p:nvSpPr>
        <p:spPr>
          <a:xfrm>
            <a:off x="1284473" y="396282"/>
            <a:ext cx="5139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EXERCISE 4a – THE 7 SEGMENT DISPLAY</a:t>
            </a:r>
            <a:endParaRPr lang="en-SG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C3B401-3B53-090B-B095-C67D6A319D81}"/>
              </a:ext>
            </a:extLst>
          </p:cNvPr>
          <p:cNvGrpSpPr/>
          <p:nvPr/>
        </p:nvGrpSpPr>
        <p:grpSpPr>
          <a:xfrm>
            <a:off x="8792449" y="731483"/>
            <a:ext cx="2981511" cy="1636422"/>
            <a:chOff x="8792449" y="731483"/>
            <a:chExt cx="2981511" cy="16364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305D02-F352-511D-2D4B-E73DBAA4C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2449" y="731483"/>
              <a:ext cx="2981511" cy="163642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83BE42-4A2B-E3DB-AA61-F328760542B5}"/>
                </a:ext>
              </a:extLst>
            </p:cNvPr>
            <p:cNvSpPr/>
            <p:nvPr/>
          </p:nvSpPr>
          <p:spPr>
            <a:xfrm>
              <a:off x="9147787" y="1181628"/>
              <a:ext cx="444082" cy="914400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414032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C92E45-CB6D-B495-E1E3-6F4ED482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1B63A-2CAE-519A-B8E8-396A45763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B800E-FCC4-AC3B-F57C-31302034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43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66334-BE61-4290-9608-3F8F90E02438}"/>
              </a:ext>
            </a:extLst>
          </p:cNvPr>
          <p:cNvSpPr txBox="1"/>
          <p:nvPr/>
        </p:nvSpPr>
        <p:spPr>
          <a:xfrm>
            <a:off x="1307295" y="3603923"/>
            <a:ext cx="439471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Run program </a:t>
            </a:r>
          </a:p>
          <a:p>
            <a:r>
              <a:rPr lang="en-US" dirty="0"/>
              <a:t>Save as ex4b.py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B70A7-BB4B-9E17-0547-7E3B9178E178}"/>
              </a:ext>
            </a:extLst>
          </p:cNvPr>
          <p:cNvSpPr txBox="1"/>
          <p:nvPr/>
        </p:nvSpPr>
        <p:spPr>
          <a:xfrm>
            <a:off x="1307295" y="618486"/>
            <a:ext cx="3162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COUNT DOWN DISPLAY</a:t>
            </a:r>
            <a:endParaRPr lang="en-SG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25C87-C77D-58A6-7E66-91D95EA200BF}"/>
              </a:ext>
            </a:extLst>
          </p:cNvPr>
          <p:cNvSpPr txBox="1"/>
          <p:nvPr/>
        </p:nvSpPr>
        <p:spPr>
          <a:xfrm>
            <a:off x="1416698" y="1203956"/>
            <a:ext cx="4585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machine import Pin</a:t>
            </a:r>
          </a:p>
          <a:p>
            <a:r>
              <a:rPr lang="en-US" dirty="0"/>
              <a:t>from time import sleep</a:t>
            </a:r>
          </a:p>
          <a:p>
            <a:r>
              <a:rPr lang="en-US" dirty="0"/>
              <a:t>import tm1637</a:t>
            </a:r>
          </a:p>
          <a:p>
            <a:r>
              <a:rPr lang="en-US" dirty="0"/>
              <a:t>tm = tm1637.TM1637(</a:t>
            </a:r>
            <a:r>
              <a:rPr lang="en-US" dirty="0" err="1"/>
              <a:t>clk</a:t>
            </a:r>
            <a:r>
              <a:rPr lang="en-US" dirty="0"/>
              <a:t>=Pin(19), </a:t>
            </a:r>
            <a:r>
              <a:rPr lang="en-US" dirty="0" err="1"/>
              <a:t>dio</a:t>
            </a:r>
            <a:r>
              <a:rPr lang="en-US" dirty="0"/>
              <a:t>=Pin(18))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6C955-870B-60E4-77ED-333A3DC966B6}"/>
              </a:ext>
            </a:extLst>
          </p:cNvPr>
          <p:cNvSpPr txBox="1"/>
          <p:nvPr/>
        </p:nvSpPr>
        <p:spPr>
          <a:xfrm>
            <a:off x="1416698" y="2387412"/>
            <a:ext cx="2343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x in range(10,-1,-1):</a:t>
            </a:r>
          </a:p>
          <a:p>
            <a:r>
              <a:rPr lang="en-US" dirty="0"/>
              <a:t>       </a:t>
            </a:r>
            <a:r>
              <a:rPr lang="en-US" dirty="0" err="1"/>
              <a:t>tm.number</a:t>
            </a:r>
            <a:r>
              <a:rPr lang="en-US" dirty="0"/>
              <a:t>(x)</a:t>
            </a:r>
          </a:p>
          <a:p>
            <a:r>
              <a:rPr lang="en-US" dirty="0"/>
              <a:t>       sleep(1)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9A10F-FB6C-8B19-BBF3-82462CEE5D4D}"/>
              </a:ext>
            </a:extLst>
          </p:cNvPr>
          <p:cNvSpPr txBox="1"/>
          <p:nvPr/>
        </p:nvSpPr>
        <p:spPr>
          <a:xfrm>
            <a:off x="1307295" y="4407560"/>
            <a:ext cx="4394718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Try Counting from 0 to 20.</a:t>
            </a:r>
          </a:p>
          <a:p>
            <a:r>
              <a:rPr lang="en-SG" dirty="0"/>
              <a:t>Refer to ex3c.py if you are not sure how to count upwards</a:t>
            </a:r>
          </a:p>
        </p:txBody>
      </p:sp>
    </p:spTree>
    <p:extLst>
      <p:ext uri="{BB962C8B-B14F-4D97-AF65-F5344CB8AC3E}">
        <p14:creationId xmlns:p14="http://schemas.microsoft.com/office/powerpoint/2010/main" val="197583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42E6AD-2145-9A16-396B-946418CB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430" y="126844"/>
            <a:ext cx="4622167" cy="597541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79CC29-3BE6-772D-D68F-7CDACDA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C0C6E-12A5-7E45-55F2-98D47F16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F1989-2D69-D7D2-7B96-36E337D2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5C1F9-76CB-AB4F-7153-5CAAD2E1D103}"/>
              </a:ext>
            </a:extLst>
          </p:cNvPr>
          <p:cNvSpPr txBox="1"/>
          <p:nvPr/>
        </p:nvSpPr>
        <p:spPr>
          <a:xfrm>
            <a:off x="224502" y="1076430"/>
            <a:ext cx="1928285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ADDING COUNTER</a:t>
            </a:r>
          </a:p>
          <a:p>
            <a:r>
              <a:rPr lang="en-US" dirty="0"/>
              <a:t>TO PEDESTRIAN</a:t>
            </a:r>
          </a:p>
          <a:p>
            <a:r>
              <a:rPr lang="en-US" dirty="0"/>
              <a:t>CROSSING</a:t>
            </a:r>
          </a:p>
          <a:p>
            <a:r>
              <a:rPr lang="en-US" dirty="0" err="1"/>
              <a:t>blinkblink</a:t>
            </a:r>
            <a:r>
              <a:rPr lang="en-US" dirty="0"/>
              <a:t>()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9FF4B-C69E-AE85-346E-20FE119E5B83}"/>
              </a:ext>
            </a:extLst>
          </p:cNvPr>
          <p:cNvSpPr txBox="1"/>
          <p:nvPr/>
        </p:nvSpPr>
        <p:spPr>
          <a:xfrm>
            <a:off x="232731" y="2403804"/>
            <a:ext cx="2393219" cy="175432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Besides the green man</a:t>
            </a:r>
          </a:p>
          <a:p>
            <a:r>
              <a:rPr lang="en-US" dirty="0"/>
              <a:t>flashing and the buzzer</a:t>
            </a:r>
          </a:p>
          <a:p>
            <a:r>
              <a:rPr lang="en-US" dirty="0"/>
              <a:t>beeping</a:t>
            </a:r>
          </a:p>
          <a:p>
            <a:r>
              <a:rPr lang="en-US" dirty="0"/>
              <a:t>the counter will show</a:t>
            </a:r>
          </a:p>
          <a:p>
            <a:r>
              <a:rPr lang="en-US" dirty="0"/>
              <a:t>how much time left</a:t>
            </a:r>
          </a:p>
          <a:p>
            <a:r>
              <a:rPr lang="en-US" dirty="0"/>
              <a:t>for crossing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2E0A8E-533F-702A-5CEF-3C261E7F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444" y="2682557"/>
            <a:ext cx="1371620" cy="221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99853B-FBBB-C32D-0A3E-F556D6A44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148" y="562482"/>
            <a:ext cx="1246029" cy="1780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9FBF7C-0E5A-A15A-8A7B-174DC688F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418" y="1701789"/>
            <a:ext cx="4585059" cy="2430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149559-6251-06AA-3737-6E04BDAB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2452630"/>
            <a:ext cx="2352298" cy="2450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DE04F1-3E79-1E1C-8C0A-EA017D8FC060}"/>
              </a:ext>
            </a:extLst>
          </p:cNvPr>
          <p:cNvSpPr txBox="1"/>
          <p:nvPr/>
        </p:nvSpPr>
        <p:spPr>
          <a:xfrm>
            <a:off x="7965547" y="2957802"/>
            <a:ext cx="279711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Run this amended program </a:t>
            </a:r>
          </a:p>
          <a:p>
            <a:r>
              <a:rPr lang="en-US" dirty="0"/>
              <a:t>Save as ex4a.py  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6560B3-1B1D-E8E5-C787-1308E3243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94" y="351937"/>
            <a:ext cx="2203158" cy="2294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96AABB-DDF3-86A6-96CD-A6D8FDF4EB6E}"/>
              </a:ext>
            </a:extLst>
          </p:cNvPr>
          <p:cNvSpPr txBox="1"/>
          <p:nvPr/>
        </p:nvSpPr>
        <p:spPr>
          <a:xfrm>
            <a:off x="133377" y="167271"/>
            <a:ext cx="2317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Modify ex3c.py to add</a:t>
            </a:r>
          </a:p>
          <a:p>
            <a:r>
              <a:rPr lang="en-US" b="1" dirty="0"/>
              <a:t>Count down to </a:t>
            </a:r>
          </a:p>
          <a:p>
            <a:r>
              <a:rPr lang="en-US" b="1" dirty="0" err="1"/>
              <a:t>blinkblink</a:t>
            </a:r>
            <a:r>
              <a:rPr lang="en-US" b="1" dirty="0"/>
              <a:t>()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67268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A6AAF-EA16-4779-0DDD-544E3BD2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950CF-D061-1D17-D7B7-3F3A7930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80DA1-6D6E-2AE0-9FB8-2C38986F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45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DBEBBA-43C6-3D50-0A31-948D72F7EE75}"/>
              </a:ext>
            </a:extLst>
          </p:cNvPr>
          <p:cNvSpPr txBox="1"/>
          <p:nvPr/>
        </p:nvSpPr>
        <p:spPr>
          <a:xfrm>
            <a:off x="8716004" y="4599637"/>
            <a:ext cx="189721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Run Program</a:t>
            </a:r>
          </a:p>
          <a:p>
            <a:r>
              <a:rPr lang="en-US" dirty="0"/>
              <a:t>Save as ex4b.py </a:t>
            </a:r>
            <a:endParaRPr lang="en-S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8F3204-56F9-0D4D-5674-2A1EAF1B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07" y="325375"/>
            <a:ext cx="3887985" cy="21014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0DBCCE-51C3-B237-1600-092BB337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26" y="504512"/>
            <a:ext cx="4560727" cy="4155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B12E4-3419-DC7E-03F8-76FACAE3C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60" y="4485239"/>
            <a:ext cx="3172861" cy="11353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6CF0B-4B02-C627-406E-F893345A9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60" y="2125143"/>
            <a:ext cx="2807427" cy="397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B5D4F9-5736-AE68-370F-B41B24E53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629" y="1840099"/>
            <a:ext cx="2632589" cy="1907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425DFE-9ADA-B760-5629-07ACDB28A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684" y="2219113"/>
            <a:ext cx="3723158" cy="23313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6A00B-6A79-FDAD-67B1-7B3B328D1DE7}"/>
              </a:ext>
            </a:extLst>
          </p:cNvPr>
          <p:cNvSpPr txBox="1"/>
          <p:nvPr/>
        </p:nvSpPr>
        <p:spPr>
          <a:xfrm>
            <a:off x="612397" y="162559"/>
            <a:ext cx="410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MODIFY ex4a.py to add antispam control</a:t>
            </a:r>
            <a:endParaRPr lang="en-SG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319663-AF20-CCE8-26BF-40E19C7905A5}"/>
              </a:ext>
            </a:extLst>
          </p:cNvPr>
          <p:cNvGrpSpPr/>
          <p:nvPr/>
        </p:nvGrpSpPr>
        <p:grpSpPr>
          <a:xfrm>
            <a:off x="6222917" y="2640495"/>
            <a:ext cx="3399575" cy="2698465"/>
            <a:chOff x="6988999" y="1877244"/>
            <a:chExt cx="3399575" cy="26984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518820-33E3-BBBE-002C-5E0BA8F6E3D6}"/>
                </a:ext>
              </a:extLst>
            </p:cNvPr>
            <p:cNvSpPr/>
            <p:nvPr/>
          </p:nvSpPr>
          <p:spPr>
            <a:xfrm>
              <a:off x="6988999" y="1877244"/>
              <a:ext cx="1511575" cy="57997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PEDESTRAIN CROSSING BUTTON  PRESSED</a:t>
              </a:r>
              <a:endParaRPr lang="en-SG" sz="1100" dirty="0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FE353CAC-CBC1-5315-FF89-2D4F73E06494}"/>
                </a:ext>
              </a:extLst>
            </p:cNvPr>
            <p:cNvSpPr/>
            <p:nvPr/>
          </p:nvSpPr>
          <p:spPr>
            <a:xfrm>
              <a:off x="7136574" y="2826346"/>
              <a:ext cx="1315677" cy="598301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ANTI SPAM ON?</a:t>
              </a:r>
              <a:endParaRPr lang="en-SG" sz="12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901D608-6284-0A7A-AE93-95F5AF842A74}"/>
                </a:ext>
              </a:extLst>
            </p:cNvPr>
            <p:cNvCxnSpPr>
              <a:cxnSpLocks/>
            </p:cNvCxnSpPr>
            <p:nvPr/>
          </p:nvCxnSpPr>
          <p:spPr>
            <a:xfrm>
              <a:off x="8500574" y="3125496"/>
              <a:ext cx="981512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5BC788-DF0F-00A3-8F04-43281647B654}"/>
                </a:ext>
              </a:extLst>
            </p:cNvPr>
            <p:cNvSpPr txBox="1"/>
            <p:nvPr/>
          </p:nvSpPr>
          <p:spPr>
            <a:xfrm>
              <a:off x="8700901" y="2790343"/>
              <a:ext cx="4044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YES</a:t>
              </a:r>
              <a:endParaRPr lang="en-SG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3FBAF1-DC2A-65B0-B9B1-282BACA71A25}"/>
                </a:ext>
              </a:extLst>
            </p:cNvPr>
            <p:cNvSpPr/>
            <p:nvPr/>
          </p:nvSpPr>
          <p:spPr>
            <a:xfrm>
              <a:off x="9567018" y="2831011"/>
              <a:ext cx="821556" cy="5983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</a:t>
              </a:r>
              <a:endParaRPr lang="en-SG" sz="12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A8DEBF-8495-F6DE-54FA-45D63DA70291}"/>
                </a:ext>
              </a:extLst>
            </p:cNvPr>
            <p:cNvCxnSpPr>
              <a:cxnSpLocks/>
            </p:cNvCxnSpPr>
            <p:nvPr/>
          </p:nvCxnSpPr>
          <p:spPr>
            <a:xfrm>
              <a:off x="7794412" y="3396650"/>
              <a:ext cx="0" cy="484877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457823-FC50-F653-CF49-D7F90998A668}"/>
                </a:ext>
              </a:extLst>
            </p:cNvPr>
            <p:cNvSpPr/>
            <p:nvPr/>
          </p:nvSpPr>
          <p:spPr>
            <a:xfrm>
              <a:off x="7222476" y="3881527"/>
              <a:ext cx="1143871" cy="6941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TURN ANTI SPAM LED ON</a:t>
              </a:r>
            </a:p>
            <a:p>
              <a:pPr algn="ctr"/>
              <a:r>
                <a:rPr lang="en-US" sz="1200" dirty="0"/>
                <a:t>RUN GREENMAN() </a:t>
              </a:r>
              <a:endParaRPr lang="en-SG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DB4269-D4B4-7550-B274-4A37D3903777}"/>
                </a:ext>
              </a:extLst>
            </p:cNvPr>
            <p:cNvSpPr txBox="1"/>
            <p:nvPr/>
          </p:nvSpPr>
          <p:spPr>
            <a:xfrm>
              <a:off x="7856655" y="3528083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</a:t>
              </a:r>
              <a:endParaRPr lang="en-SG" sz="12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DD37DF5-895B-8346-E49E-CBBDFCD62784}"/>
                </a:ext>
              </a:extLst>
            </p:cNvPr>
            <p:cNvCxnSpPr>
              <a:cxnSpLocks/>
            </p:cNvCxnSpPr>
            <p:nvPr/>
          </p:nvCxnSpPr>
          <p:spPr>
            <a:xfrm>
              <a:off x="7794412" y="2437888"/>
              <a:ext cx="12880" cy="38928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90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0926F-A3BD-747B-3062-93D5471C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2F9B5-2F68-745D-F185-19CA6FB5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9D71B-F9D1-89F1-5A3D-85D394C5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6258" y="6356350"/>
            <a:ext cx="2743200" cy="365125"/>
          </a:xfrm>
        </p:spPr>
        <p:txBody>
          <a:bodyPr/>
          <a:lstStyle/>
          <a:p>
            <a:fld id="{B99ED764-E405-4A91-A8D1-87BA7CCAD0D4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DD6E6-F031-A32D-FB2A-832555A27AA7}"/>
              </a:ext>
            </a:extLst>
          </p:cNvPr>
          <p:cNvSpPr txBox="1"/>
          <p:nvPr/>
        </p:nvSpPr>
        <p:spPr>
          <a:xfrm>
            <a:off x="1375794" y="520117"/>
            <a:ext cx="98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Recap 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4CBB4-B91E-5EAF-D9E1-863425A57E8E}"/>
              </a:ext>
            </a:extLst>
          </p:cNvPr>
          <p:cNvSpPr txBox="1"/>
          <p:nvPr/>
        </p:nvSpPr>
        <p:spPr>
          <a:xfrm>
            <a:off x="2364013" y="520117"/>
            <a:ext cx="366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Solving Problems / Finding Solutions</a:t>
            </a:r>
            <a:endParaRPr lang="en-SG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4C375-0331-0C62-5B95-D7F34F10B0D0}"/>
              </a:ext>
            </a:extLst>
          </p:cNvPr>
          <p:cNvGrpSpPr/>
          <p:nvPr/>
        </p:nvGrpSpPr>
        <p:grpSpPr>
          <a:xfrm>
            <a:off x="1375794" y="1051114"/>
            <a:ext cx="3237874" cy="1769507"/>
            <a:chOff x="1375794" y="1051114"/>
            <a:chExt cx="3237874" cy="17695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EB4D5B-8CAD-0E58-11A8-3C8796848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214" y="1051114"/>
              <a:ext cx="2238375" cy="14001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984175-7793-AB24-B919-E5579DEC19B1}"/>
                </a:ext>
              </a:extLst>
            </p:cNvPr>
            <p:cNvSpPr txBox="1"/>
            <p:nvPr/>
          </p:nvSpPr>
          <p:spPr>
            <a:xfrm>
              <a:off x="1375794" y="2451289"/>
              <a:ext cx="32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Problem: </a:t>
              </a:r>
              <a:r>
                <a:rPr lang="en-US" sz="1400" b="1" dirty="0"/>
                <a:t>How to safely cross this road</a:t>
              </a:r>
              <a:endParaRPr lang="en-SG" sz="14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D648D4-A674-78D8-E649-6AB22F7457D2}"/>
              </a:ext>
            </a:extLst>
          </p:cNvPr>
          <p:cNvGrpSpPr/>
          <p:nvPr/>
        </p:nvGrpSpPr>
        <p:grpSpPr>
          <a:xfrm>
            <a:off x="1375794" y="2820621"/>
            <a:ext cx="2963183" cy="2289391"/>
            <a:chOff x="1375794" y="2820621"/>
            <a:chExt cx="2963183" cy="22893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CBEF2-11B4-247B-CCC3-CB316077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0214" y="2820621"/>
              <a:ext cx="908244" cy="19200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540BD4-192C-91C0-6EA1-4D1745ED7A57}"/>
                </a:ext>
              </a:extLst>
            </p:cNvPr>
            <p:cNvSpPr txBox="1"/>
            <p:nvPr/>
          </p:nvSpPr>
          <p:spPr>
            <a:xfrm>
              <a:off x="1375794" y="4740680"/>
              <a:ext cx="2963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Solution: Pedestrian Crossing</a:t>
              </a:r>
              <a:endParaRPr lang="en-SG" sz="14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BF31AA-F1A0-429C-715A-7A5A9338E319}"/>
              </a:ext>
            </a:extLst>
          </p:cNvPr>
          <p:cNvGrpSpPr/>
          <p:nvPr/>
        </p:nvGrpSpPr>
        <p:grpSpPr>
          <a:xfrm>
            <a:off x="2426465" y="2860864"/>
            <a:ext cx="2272879" cy="1981200"/>
            <a:chOff x="2426465" y="2860864"/>
            <a:chExt cx="2272879" cy="1981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E23978-DA30-77E5-0EB5-4362D561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4869" y="2860864"/>
              <a:ext cx="1514475" cy="1981200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3E4699D-C142-F3EF-BB98-75952637849E}"/>
                </a:ext>
              </a:extLst>
            </p:cNvPr>
            <p:cNvSpPr/>
            <p:nvPr/>
          </p:nvSpPr>
          <p:spPr>
            <a:xfrm rot="10800000">
              <a:off x="2426465" y="3582327"/>
              <a:ext cx="713065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77E5C4E-E9B5-E13F-DB89-8B058D486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416" y="2820621"/>
            <a:ext cx="2028825" cy="2019300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5187602-FB01-2D5B-0355-636B6359D9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31435" y="2858721"/>
            <a:ext cx="1291759" cy="1182470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6CDCDB-5002-2771-1616-396AD3B18990}"/>
              </a:ext>
            </a:extLst>
          </p:cNvPr>
          <p:cNvGrpSpPr/>
          <p:nvPr/>
        </p:nvGrpSpPr>
        <p:grpSpPr>
          <a:xfrm>
            <a:off x="8642090" y="986630"/>
            <a:ext cx="2593017" cy="1776392"/>
            <a:chOff x="8642090" y="986630"/>
            <a:chExt cx="2593017" cy="177639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DA547D3-05AE-6E2E-49E2-0FCD1270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627196">
              <a:off x="8642090" y="986630"/>
              <a:ext cx="2184962" cy="177639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3EB66D6-0FEB-BFD7-7ADB-1D1F71C31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9292" y="2349040"/>
              <a:ext cx="2505815" cy="291504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CD0416C-36A2-4333-C870-D194C0152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8634" y="2678792"/>
            <a:ext cx="2762250" cy="197167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3AABCC6-CBF1-B221-235B-762A10E5C96D}"/>
              </a:ext>
            </a:extLst>
          </p:cNvPr>
          <p:cNvGrpSpPr/>
          <p:nvPr/>
        </p:nvGrpSpPr>
        <p:grpSpPr>
          <a:xfrm>
            <a:off x="6230293" y="2794171"/>
            <a:ext cx="3239561" cy="713791"/>
            <a:chOff x="6100382" y="2715208"/>
            <a:chExt cx="3239561" cy="71379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60E52C8-0DB3-36E9-0293-265FAB295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00382" y="2858720"/>
              <a:ext cx="2333503" cy="570279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E6BD747-2053-D74A-6EBB-51EDBBF01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6587" y="2715208"/>
              <a:ext cx="1423356" cy="6062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4D36D26-1594-9076-11C5-0F83FF522C2A}"/>
              </a:ext>
            </a:extLst>
          </p:cNvPr>
          <p:cNvGrpSpPr/>
          <p:nvPr/>
        </p:nvGrpSpPr>
        <p:grpSpPr>
          <a:xfrm>
            <a:off x="7944580" y="3396078"/>
            <a:ext cx="3581400" cy="2237035"/>
            <a:chOff x="7944580" y="3396078"/>
            <a:chExt cx="3581400" cy="223703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EBA3C1B-AB39-706B-CD09-8E39855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29292" y="3396078"/>
              <a:ext cx="1185973" cy="188527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51D40D3-5E14-B547-FFA1-75D439FB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44580" y="5261638"/>
              <a:ext cx="3581400" cy="371475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5118506-B153-9606-9731-7B19CD1C1063}"/>
              </a:ext>
            </a:extLst>
          </p:cNvPr>
          <p:cNvGrpSpPr/>
          <p:nvPr/>
        </p:nvGrpSpPr>
        <p:grpSpPr>
          <a:xfrm>
            <a:off x="10027858" y="3435959"/>
            <a:ext cx="1740605" cy="1318792"/>
            <a:chOff x="10027858" y="3435959"/>
            <a:chExt cx="1740605" cy="1318792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62CBDB-D21B-5CF8-D4C9-F80739DD7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027858" y="3435959"/>
              <a:ext cx="1531479" cy="95717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DDA6887-DCCF-B9BC-B6C4-DCC1058FAFDA}"/>
                </a:ext>
              </a:extLst>
            </p:cNvPr>
            <p:cNvSpPr txBox="1"/>
            <p:nvPr/>
          </p:nvSpPr>
          <p:spPr>
            <a:xfrm>
              <a:off x="10027858" y="4385419"/>
              <a:ext cx="1740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 hate spammers</a:t>
              </a:r>
              <a:endParaRPr lang="en-SG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E4819E45-F3FB-B1C3-E2EE-A38B532553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4580" y="3382422"/>
            <a:ext cx="3737347" cy="267800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EEE4EF-10DE-28C7-65EA-A6F519BA4B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67183" y="3877818"/>
            <a:ext cx="30670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0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778AA-8D95-069D-6EAF-62AEABB2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08501-EFDE-7F37-DE48-735486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86DE-8535-9725-F20D-5EF0968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03650-5A17-17FD-A5A9-4C5E5C1949B1}"/>
              </a:ext>
            </a:extLst>
          </p:cNvPr>
          <p:cNvSpPr txBox="1"/>
          <p:nvPr/>
        </p:nvSpPr>
        <p:spPr>
          <a:xfrm>
            <a:off x="4557105" y="2136338"/>
            <a:ext cx="396326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Python Lesson – Session # 3</a:t>
            </a:r>
          </a:p>
          <a:p>
            <a:endParaRPr lang="en-US" dirty="0"/>
          </a:p>
          <a:p>
            <a:r>
              <a:rPr lang="en-US" b="1" u="sng" dirty="0"/>
              <a:t>TROUBLESHOOTING – 4 basic Errors</a:t>
            </a:r>
          </a:p>
          <a:p>
            <a:endParaRPr lang="en-US" b="1" u="sng" dirty="0"/>
          </a:p>
          <a:p>
            <a:r>
              <a:rPr lang="en-US" b="1" u="sng" dirty="0"/>
              <a:t>PUTTING PYTHON KNOWLEDGE TO USE</a:t>
            </a:r>
          </a:p>
          <a:p>
            <a:endParaRPr lang="en-US" b="1" u="sng" dirty="0"/>
          </a:p>
          <a:p>
            <a:r>
              <a:rPr lang="en-US" b="1" u="sng" dirty="0"/>
              <a:t>PASSWORD</a:t>
            </a:r>
          </a:p>
          <a:p>
            <a:endParaRPr lang="en-US" b="1" u="sng" dirty="0"/>
          </a:p>
          <a:p>
            <a:r>
              <a:rPr lang="en-US" b="1" u="sng" dirty="0"/>
              <a:t>INPUT STATEMENT</a:t>
            </a:r>
          </a:p>
          <a:p>
            <a:endParaRPr lang="en-US" b="1" u="sng" dirty="0"/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2097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8496C-BADF-92F8-BAC6-273E759BD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1320800"/>
            <a:ext cx="4505325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7A8FBE-9426-D9E9-D091-C29E8DFF0A5D}"/>
              </a:ext>
            </a:extLst>
          </p:cNvPr>
          <p:cNvSpPr txBox="1"/>
          <p:nvPr/>
        </p:nvSpPr>
        <p:spPr>
          <a:xfrm>
            <a:off x="2926829" y="770786"/>
            <a:ext cx="609350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u="sng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PIR – PASSIVE INFRA-RED MOTION SENSOR</a:t>
            </a:r>
            <a:endParaRPr lang="en-US" sz="12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391DD-DAEE-3630-F11B-273FAB4EE64D}"/>
              </a:ext>
            </a:extLst>
          </p:cNvPr>
          <p:cNvSpPr txBox="1"/>
          <p:nvPr/>
        </p:nvSpPr>
        <p:spPr>
          <a:xfrm>
            <a:off x="6753137" y="3691157"/>
            <a:ext cx="453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800" dirty="0">
                <a:solidFill>
                  <a:srgbClr val="FF0000"/>
                </a:solidFill>
              </a:rPr>
              <a:t>+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95FEB-79C9-2F4D-EE93-E7EEE1B2D923}"/>
              </a:ext>
            </a:extLst>
          </p:cNvPr>
          <p:cNvSpPr txBox="1"/>
          <p:nvPr/>
        </p:nvSpPr>
        <p:spPr>
          <a:xfrm flipH="1">
            <a:off x="5142451" y="3556933"/>
            <a:ext cx="620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/>
              <a:t>-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17584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190A85-1642-1E37-475A-AF19771F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18062-3A72-1FC0-0591-C895116A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CB0AE-F7AD-37AD-FCB9-8E7C96E5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4D528-B5C4-6CBE-06CA-9BC914607349}"/>
              </a:ext>
            </a:extLst>
          </p:cNvPr>
          <p:cNvSpPr txBox="1"/>
          <p:nvPr/>
        </p:nvSpPr>
        <p:spPr>
          <a:xfrm>
            <a:off x="2871132" y="873545"/>
            <a:ext cx="6094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</a:t>
            </a:r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HC-SR501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PIR sensor uses infrared technology to sense motion or changes in the infrared heat patterns in its surroundings.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03474-799B-6BA2-3FFF-3621478C51D3}"/>
              </a:ext>
            </a:extLst>
          </p:cNvPr>
          <p:cNvSpPr txBox="1"/>
          <p:nvPr/>
        </p:nvSpPr>
        <p:spPr>
          <a:xfrm>
            <a:off x="2871132" y="1749654"/>
            <a:ext cx="60946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sensor has two main components: a sensor module and a control circuit.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sensor module has a special lens that can detect heat radiating from objects.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It's called "passive" because it doesn't emit any infrared signals itself; it only receives and detects the existing infrared radiation around it.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7BFC8-AF7F-5CD3-5C4F-F20FC1DB7C48}"/>
              </a:ext>
            </a:extLst>
          </p:cNvPr>
          <p:cNvSpPr txBox="1"/>
          <p:nvPr/>
        </p:nvSpPr>
        <p:spPr>
          <a:xfrm>
            <a:off x="2871132" y="3780979"/>
            <a:ext cx="6094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summary, the HC-SR501 PIR sensor is a device that can detect motion by sensing changes in the infrared heat patterns around it.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It's like having a pair of eyes that can "see" heat, and when it detects movement, it can trigger other devices or actions based on that detection.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910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Output devices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975FC3F-41DC-B5ED-6666-5543C532F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90688"/>
            <a:ext cx="8987999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07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DB540-B9DD-F0CD-463A-CD2A6EEB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162" y="1114624"/>
            <a:ext cx="5329675" cy="3346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56AD9F-EF96-E23C-F6D1-96B11364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297" y="3927752"/>
            <a:ext cx="6257925" cy="22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FE0CE-5F13-887F-C75A-3DAD13A51EB5}"/>
              </a:ext>
            </a:extLst>
          </p:cNvPr>
          <p:cNvSpPr txBox="1"/>
          <p:nvPr/>
        </p:nvSpPr>
        <p:spPr>
          <a:xfrm>
            <a:off x="2365695" y="750326"/>
            <a:ext cx="787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SOME TECHNICAL INFORMATION ABOUT THE PIR – HCSR501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426065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C77AB-7733-7D0D-E28B-2FDA4B06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1417827"/>
            <a:ext cx="6162675" cy="4324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FDE8E-5A81-367A-1096-0FAFC1B3F6C5}"/>
              </a:ext>
            </a:extLst>
          </p:cNvPr>
          <p:cNvSpPr txBox="1"/>
          <p:nvPr/>
        </p:nvSpPr>
        <p:spPr>
          <a:xfrm>
            <a:off x="2365695" y="750326"/>
            <a:ext cx="787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SOME TECHNICAL INFORMATION ABOUT THE PIR – HCSR501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2808598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45BFACA-1063-D218-5ED6-FD5AFB471C82}"/>
              </a:ext>
            </a:extLst>
          </p:cNvPr>
          <p:cNvGrpSpPr/>
          <p:nvPr/>
        </p:nvGrpSpPr>
        <p:grpSpPr>
          <a:xfrm>
            <a:off x="0" y="324394"/>
            <a:ext cx="12192000" cy="6209211"/>
            <a:chOff x="0" y="324394"/>
            <a:chExt cx="12192000" cy="620921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20EB82-BC05-3EA1-3855-95F320456E77}"/>
                </a:ext>
              </a:extLst>
            </p:cNvPr>
            <p:cNvGrpSpPr/>
            <p:nvPr/>
          </p:nvGrpSpPr>
          <p:grpSpPr>
            <a:xfrm>
              <a:off x="0" y="324394"/>
              <a:ext cx="12192000" cy="6209211"/>
              <a:chOff x="0" y="324394"/>
              <a:chExt cx="12192000" cy="620921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CFC8157-E45D-3546-313B-386FBAE9F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24394"/>
                <a:ext cx="12192000" cy="6209211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8472661-88A2-3633-4851-474CA7279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980" y="2367633"/>
                <a:ext cx="0" cy="1812481"/>
              </a:xfrm>
              <a:prstGeom prst="line">
                <a:avLst/>
              </a:prstGeom>
              <a:ln w="133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10A3CE3-59E5-933B-EFC4-7F462CB55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2196" y="2367632"/>
                <a:ext cx="0" cy="1812481"/>
              </a:xfrm>
              <a:prstGeom prst="line">
                <a:avLst/>
              </a:prstGeom>
              <a:ln w="133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B8FA0-2284-167C-7A0C-D43768FA03C5}"/>
                </a:ext>
              </a:extLst>
            </p:cNvPr>
            <p:cNvSpPr txBox="1"/>
            <p:nvPr/>
          </p:nvSpPr>
          <p:spPr>
            <a:xfrm>
              <a:off x="9197345" y="2024743"/>
              <a:ext cx="289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SG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360279-4859-BD05-6427-06B20659FBAE}"/>
                </a:ext>
              </a:extLst>
            </p:cNvPr>
            <p:cNvSpPr txBox="1"/>
            <p:nvPr/>
          </p:nvSpPr>
          <p:spPr>
            <a:xfrm>
              <a:off x="6372836" y="1908685"/>
              <a:ext cx="289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SG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02762-AB8B-ABD1-4958-55373B15D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516ABE-349D-4168-9A70-1791BF9F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055D9-46D3-14BF-CE0F-CA5D04B31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12802-AFB5-209A-573B-4C850351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271223" y="955776"/>
            <a:ext cx="228206" cy="358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C878E-6D13-BF14-F732-A842C0C8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300833" y="3363029"/>
            <a:ext cx="228204" cy="3526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B7520-A9FB-1CC1-C045-C9568C089FE7}"/>
              </a:ext>
            </a:extLst>
          </p:cNvPr>
          <p:cNvSpPr txBox="1"/>
          <p:nvPr/>
        </p:nvSpPr>
        <p:spPr>
          <a:xfrm>
            <a:off x="553673" y="853976"/>
            <a:ext cx="4431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Exercise 5 – Simple Burglar Alarm</a:t>
            </a:r>
            <a:endParaRPr lang="en-SG" sz="2400" b="1" dirty="0"/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04DB4CBA-9AD0-94FD-F8F5-3271440EC2D2}"/>
              </a:ext>
            </a:extLst>
          </p:cNvPr>
          <p:cNvSpPr txBox="1"/>
          <p:nvPr/>
        </p:nvSpPr>
        <p:spPr>
          <a:xfrm>
            <a:off x="5830869" y="1047774"/>
            <a:ext cx="1083935" cy="57827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SG" sz="12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ASSIVE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INFRA-RED SENSOR - PIR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1100" b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862A29AE-4455-B717-91E3-B1ED1D0D04F1}"/>
              </a:ext>
            </a:extLst>
          </p:cNvPr>
          <p:cNvSpPr txBox="1"/>
          <p:nvPr/>
        </p:nvSpPr>
        <p:spPr>
          <a:xfrm>
            <a:off x="8730820" y="6026512"/>
            <a:ext cx="584835" cy="20344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12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id="{99863D27-399A-DCE1-68CA-65436E921DE4}"/>
              </a:ext>
            </a:extLst>
          </p:cNvPr>
          <p:cNvSpPr txBox="1"/>
          <p:nvPr/>
        </p:nvSpPr>
        <p:spPr>
          <a:xfrm>
            <a:off x="7936234" y="5823067"/>
            <a:ext cx="584835" cy="20344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13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50C46C50-F1DC-033F-600A-0D80197843F6}"/>
              </a:ext>
            </a:extLst>
          </p:cNvPr>
          <p:cNvSpPr txBox="1"/>
          <p:nvPr/>
        </p:nvSpPr>
        <p:spPr>
          <a:xfrm>
            <a:off x="5072357" y="5696674"/>
            <a:ext cx="584835" cy="20344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15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90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6D292-D7DB-75A0-DE36-95CA0EF1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68B9D-AA34-437D-B722-F162F59D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08661-40EC-F8F8-D6D9-E177B7D3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5965267"/>
            <a:ext cx="2743200" cy="365125"/>
          </a:xfrm>
        </p:spPr>
        <p:txBody>
          <a:bodyPr/>
          <a:lstStyle/>
          <a:p>
            <a:fld id="{B99ED764-E405-4A91-A8D1-87BA7CCAD0D4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037A8-42BD-DEE6-788F-3A09439F8E78}"/>
              </a:ext>
            </a:extLst>
          </p:cNvPr>
          <p:cNvSpPr txBox="1"/>
          <p:nvPr/>
        </p:nvSpPr>
        <p:spPr>
          <a:xfrm>
            <a:off x="577660" y="403565"/>
            <a:ext cx="260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A PIR WORK 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996A2D-6DD9-36C6-0020-DD84FC22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746365"/>
            <a:ext cx="7077075" cy="2085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7421C1-733D-E05D-BB59-6C50FEFDB47C}"/>
              </a:ext>
            </a:extLst>
          </p:cNvPr>
          <p:cNvSpPr txBox="1"/>
          <p:nvPr/>
        </p:nvSpPr>
        <p:spPr>
          <a:xfrm>
            <a:off x="594629" y="2764578"/>
            <a:ext cx="3598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Actually, it works like a Button</a:t>
            </a:r>
          </a:p>
          <a:p>
            <a:r>
              <a:rPr lang="en-US" sz="2000" dirty="0"/>
              <a:t>Remember what happens when</a:t>
            </a:r>
          </a:p>
          <a:p>
            <a:r>
              <a:rPr lang="en-US" sz="2000" dirty="0"/>
              <a:t>A button is pressed in the</a:t>
            </a:r>
          </a:p>
          <a:p>
            <a:r>
              <a:rPr lang="en-US" sz="2000" dirty="0"/>
              <a:t>Earlier example</a:t>
            </a:r>
            <a:endParaRPr lang="en-SG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43B697-AC99-C7E9-A526-840BB5F1F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284" y="2764578"/>
            <a:ext cx="3448050" cy="30194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3D031F-0D41-5209-2999-DE404E905FF3}"/>
              </a:ext>
            </a:extLst>
          </p:cNvPr>
          <p:cNvSpPr txBox="1"/>
          <p:nvPr/>
        </p:nvSpPr>
        <p:spPr>
          <a:xfrm>
            <a:off x="500062" y="4263915"/>
            <a:ext cx="3570465" cy="175432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set the Burglar Alarm 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Night (ARM)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turn it off in the morning</a:t>
            </a:r>
          </a:p>
          <a:p>
            <a:pPr lvl="1"/>
            <a:r>
              <a:rPr lang="en-US" dirty="0"/>
              <a:t>(DISARM)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DISARM a password is needed</a:t>
            </a:r>
            <a:endParaRPr lang="en-SG" dirty="0"/>
          </a:p>
          <a:p>
            <a:pPr lvl="1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35928F9-9542-0A59-4618-C77CAAE3E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3570385"/>
            <a:ext cx="3169644" cy="21595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8720FD-1B77-5BCD-641D-29A1BB0BD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360241"/>
            <a:ext cx="3645948" cy="12101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2A2E47F-1560-032C-4D05-AE72CA112747}"/>
              </a:ext>
            </a:extLst>
          </p:cNvPr>
          <p:cNvSpPr txBox="1"/>
          <p:nvPr/>
        </p:nvSpPr>
        <p:spPr>
          <a:xfrm>
            <a:off x="8044457" y="1520070"/>
            <a:ext cx="1706429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Run program </a:t>
            </a:r>
          </a:p>
          <a:p>
            <a:r>
              <a:rPr lang="en-US" dirty="0"/>
              <a:t>Save as ex5a.py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6076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4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3CAE228-DE88-06BD-F738-8ECC9AA4FE15}"/>
              </a:ext>
            </a:extLst>
          </p:cNvPr>
          <p:cNvGrpSpPr/>
          <p:nvPr/>
        </p:nvGrpSpPr>
        <p:grpSpPr>
          <a:xfrm>
            <a:off x="18662" y="-246843"/>
            <a:ext cx="12192000" cy="6444100"/>
            <a:chOff x="18662" y="-246843"/>
            <a:chExt cx="12192000" cy="64441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A4B9903-2ED2-E0EC-ECB0-D05AB78EE139}"/>
                </a:ext>
              </a:extLst>
            </p:cNvPr>
            <p:cNvGrpSpPr/>
            <p:nvPr/>
          </p:nvGrpSpPr>
          <p:grpSpPr>
            <a:xfrm>
              <a:off x="18662" y="-246843"/>
              <a:ext cx="12192000" cy="6444100"/>
              <a:chOff x="18662" y="-246843"/>
              <a:chExt cx="12192000" cy="644410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557D127-BCCD-FF80-19EE-3EBB862A3D54}"/>
                  </a:ext>
                </a:extLst>
              </p:cNvPr>
              <p:cNvGrpSpPr/>
              <p:nvPr/>
            </p:nvGrpSpPr>
            <p:grpSpPr>
              <a:xfrm>
                <a:off x="18662" y="-246843"/>
                <a:ext cx="12192000" cy="6444100"/>
                <a:chOff x="18662" y="-246843"/>
                <a:chExt cx="12192000" cy="64441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C9CBB0-190A-4C5D-B260-5DAACF42BB98}"/>
                    </a:ext>
                  </a:extLst>
                </p:cNvPr>
                <p:cNvGrpSpPr/>
                <p:nvPr/>
              </p:nvGrpSpPr>
              <p:grpSpPr>
                <a:xfrm>
                  <a:off x="18662" y="-246843"/>
                  <a:ext cx="12192000" cy="6444100"/>
                  <a:chOff x="4394719" y="2194855"/>
                  <a:chExt cx="12192000" cy="6444100"/>
                </a:xfrm>
              </p:grpSpPr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B46BF925-F98E-0164-892B-0A9775F2A8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394719" y="2194855"/>
                    <a:ext cx="12192000" cy="64441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B02ECB2A-DBD3-183C-E7FC-71EB5248A1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631357" y="4054630"/>
                    <a:ext cx="142446" cy="1860179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97738D34-565C-2295-743F-3F66CFE11B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308322" y="4068443"/>
                    <a:ext cx="119981" cy="185971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592A77DB-78F1-56EB-9FA2-C300A8072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88895" y="1475538"/>
                  <a:ext cx="0" cy="7920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E8E10A3-DD43-DE6A-AF00-3C7EB15A9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0837" y="1475538"/>
                <a:ext cx="0" cy="7920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D26F41-10F4-081A-9FC7-30D602FBC7EF}"/>
                </a:ext>
              </a:extLst>
            </p:cNvPr>
            <p:cNvSpPr txBox="1"/>
            <p:nvPr/>
          </p:nvSpPr>
          <p:spPr>
            <a:xfrm>
              <a:off x="9038719" y="1296962"/>
              <a:ext cx="289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SG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902C39-991F-CE90-1573-1C7DAA72B425}"/>
                </a:ext>
              </a:extLst>
            </p:cNvPr>
            <p:cNvSpPr txBox="1"/>
            <p:nvPr/>
          </p:nvSpPr>
          <p:spPr>
            <a:xfrm>
              <a:off x="6176891" y="1180904"/>
              <a:ext cx="289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SG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40A34-63E0-0025-083D-B1E86CCBF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2A03E-6727-43F2-BABF-E7DB49B8C679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5A58C-11D9-0A88-93D4-C97B40C4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Tampines Regional Library - </a:t>
            </a:r>
            <a:r>
              <a:rPr lang="en-SG" dirty="0" err="1"/>
              <a:t>Learnx</a:t>
            </a:r>
            <a:r>
              <a:rPr lang="en-SG" dirty="0"/>
              <a:t> Community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BFF11-ADEA-0192-6A38-6BE89BD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54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80EE94-B333-8405-22C1-BFFC64553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49163" y="239270"/>
            <a:ext cx="228206" cy="3585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AACB88-65D2-1701-7FF2-3FC517664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078771" y="2685861"/>
            <a:ext cx="228204" cy="3526621"/>
          </a:xfrm>
          <a:prstGeom prst="rect">
            <a:avLst/>
          </a:prstGeom>
        </p:spPr>
      </p:pic>
      <p:sp>
        <p:nvSpPr>
          <p:cNvPr id="15" name="Text Box 17">
            <a:extLst>
              <a:ext uri="{FF2B5EF4-FFF2-40B4-BE49-F238E27FC236}">
                <a16:creationId xmlns:a16="http://schemas.microsoft.com/office/drawing/2014/main" id="{1FB76B89-E9FA-064E-0755-C040920F6F43}"/>
              </a:ext>
            </a:extLst>
          </p:cNvPr>
          <p:cNvSpPr txBox="1"/>
          <p:nvPr/>
        </p:nvSpPr>
        <p:spPr>
          <a:xfrm>
            <a:off x="10768965" y="5632947"/>
            <a:ext cx="584835" cy="203446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10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D47F8A5D-5563-147E-9E66-B0A533535B64}"/>
              </a:ext>
            </a:extLst>
          </p:cNvPr>
          <p:cNvSpPr txBox="1"/>
          <p:nvPr/>
        </p:nvSpPr>
        <p:spPr>
          <a:xfrm>
            <a:off x="9587291" y="5421543"/>
            <a:ext cx="584835" cy="20344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11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7AFA6864-8A95-E4DE-FA1C-8FF1CD9B2B24}"/>
              </a:ext>
            </a:extLst>
          </p:cNvPr>
          <p:cNvSpPr txBox="1"/>
          <p:nvPr/>
        </p:nvSpPr>
        <p:spPr>
          <a:xfrm>
            <a:off x="8521095" y="5310920"/>
            <a:ext cx="584835" cy="20344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12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EAFAEED4-831A-D533-B0DB-25D7D8949DF3}"/>
              </a:ext>
            </a:extLst>
          </p:cNvPr>
          <p:cNvSpPr txBox="1"/>
          <p:nvPr/>
        </p:nvSpPr>
        <p:spPr>
          <a:xfrm>
            <a:off x="7768454" y="5165425"/>
            <a:ext cx="584835" cy="20344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13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4E268086-4DC3-8C73-58C0-6B02462F7B25}"/>
              </a:ext>
            </a:extLst>
          </p:cNvPr>
          <p:cNvSpPr txBox="1"/>
          <p:nvPr/>
        </p:nvSpPr>
        <p:spPr>
          <a:xfrm>
            <a:off x="4038600" y="2312846"/>
            <a:ext cx="584835" cy="20344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16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57FF6382-91F6-6D9D-122D-0DDE2CD6CE63}"/>
              </a:ext>
            </a:extLst>
          </p:cNvPr>
          <p:cNvSpPr txBox="1"/>
          <p:nvPr/>
        </p:nvSpPr>
        <p:spPr>
          <a:xfrm>
            <a:off x="9002456" y="1384725"/>
            <a:ext cx="584835" cy="22820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+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B3F105-A605-3A2C-0F52-52DB430EF490}"/>
              </a:ext>
            </a:extLst>
          </p:cNvPr>
          <p:cNvSpPr txBox="1"/>
          <p:nvPr/>
        </p:nvSpPr>
        <p:spPr>
          <a:xfrm>
            <a:off x="214604" y="501649"/>
            <a:ext cx="4811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Exercise 5 – Enhanced Burglar Alarm</a:t>
            </a:r>
            <a:endParaRPr lang="en-SG" sz="2400" b="1" dirty="0"/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FC3368B4-FD54-252C-AACB-B2FF44039B75}"/>
              </a:ext>
            </a:extLst>
          </p:cNvPr>
          <p:cNvSpPr txBox="1"/>
          <p:nvPr/>
        </p:nvSpPr>
        <p:spPr>
          <a:xfrm>
            <a:off x="5349194" y="4983687"/>
            <a:ext cx="584835" cy="20344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PIN 15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Text Box 17">
            <a:extLst>
              <a:ext uri="{FF2B5EF4-FFF2-40B4-BE49-F238E27FC236}">
                <a16:creationId xmlns:a16="http://schemas.microsoft.com/office/drawing/2014/main" id="{D8AC9C0E-FFC1-3B1E-C56C-15AD8080E27D}"/>
              </a:ext>
            </a:extLst>
          </p:cNvPr>
          <p:cNvSpPr txBox="1"/>
          <p:nvPr/>
        </p:nvSpPr>
        <p:spPr>
          <a:xfrm>
            <a:off x="5554032" y="385044"/>
            <a:ext cx="1083935" cy="57827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SG" sz="12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ASSIVE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INFRA-RED SENSOR - PIR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1100" b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17">
            <a:extLst>
              <a:ext uri="{FF2B5EF4-FFF2-40B4-BE49-F238E27FC236}">
                <a16:creationId xmlns:a16="http://schemas.microsoft.com/office/drawing/2014/main" id="{66271285-1FB5-B3AB-FCC5-A6AC85802729}"/>
              </a:ext>
            </a:extLst>
          </p:cNvPr>
          <p:cNvSpPr txBox="1"/>
          <p:nvPr/>
        </p:nvSpPr>
        <p:spPr>
          <a:xfrm>
            <a:off x="6176796" y="1238657"/>
            <a:ext cx="584835" cy="37695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+</a:t>
            </a:r>
            <a:endParaRPr lang="en-US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 Box 17">
            <a:extLst>
              <a:ext uri="{FF2B5EF4-FFF2-40B4-BE49-F238E27FC236}">
                <a16:creationId xmlns:a16="http://schemas.microsoft.com/office/drawing/2014/main" id="{CBF3EDE1-CEA0-B265-A526-AD516DAC6701}"/>
              </a:ext>
            </a:extLst>
          </p:cNvPr>
          <p:cNvSpPr txBox="1"/>
          <p:nvPr/>
        </p:nvSpPr>
        <p:spPr>
          <a:xfrm>
            <a:off x="5769429" y="1098582"/>
            <a:ext cx="584835" cy="37695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_</a:t>
            </a:r>
            <a:endParaRPr lang="en-US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Text Box 17">
            <a:extLst>
              <a:ext uri="{FF2B5EF4-FFF2-40B4-BE49-F238E27FC236}">
                <a16:creationId xmlns:a16="http://schemas.microsoft.com/office/drawing/2014/main" id="{95D42F74-C175-19F0-04E6-6C8EDAD70014}"/>
              </a:ext>
            </a:extLst>
          </p:cNvPr>
          <p:cNvSpPr txBox="1"/>
          <p:nvPr/>
        </p:nvSpPr>
        <p:spPr>
          <a:xfrm>
            <a:off x="9430139" y="2689181"/>
            <a:ext cx="584835" cy="203445"/>
          </a:xfrm>
          <a:prstGeom prst="rect">
            <a:avLst/>
          </a:prstGeom>
          <a:solidFill>
            <a:srgbClr val="FFC000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RESET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Text Box 17">
            <a:extLst>
              <a:ext uri="{FF2B5EF4-FFF2-40B4-BE49-F238E27FC236}">
                <a16:creationId xmlns:a16="http://schemas.microsoft.com/office/drawing/2014/main" id="{3A70AB0C-46C9-2363-7CAB-408BE753F7D0}"/>
              </a:ext>
            </a:extLst>
          </p:cNvPr>
          <p:cNvSpPr txBox="1"/>
          <p:nvPr/>
        </p:nvSpPr>
        <p:spPr>
          <a:xfrm>
            <a:off x="4331017" y="3371388"/>
            <a:ext cx="584835" cy="203445"/>
          </a:xfrm>
          <a:prstGeom prst="rect">
            <a:avLst/>
          </a:prstGeom>
          <a:solidFill>
            <a:srgbClr val="FFC000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ARM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EF8D09-2A5A-A2F1-DEFE-A72D2E797EF0}"/>
              </a:ext>
            </a:extLst>
          </p:cNvPr>
          <p:cNvSpPr txBox="1"/>
          <p:nvPr/>
        </p:nvSpPr>
        <p:spPr>
          <a:xfrm>
            <a:off x="429562" y="316983"/>
            <a:ext cx="28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full fledged Burglar Alarm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91656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127C9D-BC38-82C3-64A9-88B2FC2EF88E}"/>
              </a:ext>
            </a:extLst>
          </p:cNvPr>
          <p:cNvSpPr txBox="1"/>
          <p:nvPr/>
        </p:nvSpPr>
        <p:spPr>
          <a:xfrm>
            <a:off x="2851627" y="426660"/>
            <a:ext cx="5453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 5b.  A full fledged Burglar Alarm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Burglar alarm should work only when it is activated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should be deactivated when it is not required</a:t>
            </a:r>
            <a:endParaRPr lang="en-SG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573AF45-5CBD-CD70-E042-EE4BA2AB49A1}"/>
              </a:ext>
            </a:extLst>
          </p:cNvPr>
          <p:cNvGrpSpPr/>
          <p:nvPr/>
        </p:nvGrpSpPr>
        <p:grpSpPr>
          <a:xfrm>
            <a:off x="8161698" y="1382763"/>
            <a:ext cx="3533886" cy="4572421"/>
            <a:chOff x="6854688" y="1877244"/>
            <a:chExt cx="3533886" cy="45724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CBFE4A-0115-5273-7FF2-B2469A81DA60}"/>
                </a:ext>
              </a:extLst>
            </p:cNvPr>
            <p:cNvSpPr/>
            <p:nvPr/>
          </p:nvSpPr>
          <p:spPr>
            <a:xfrm>
              <a:off x="6988999" y="1877244"/>
              <a:ext cx="1511575" cy="57997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BUTTON PRESSED</a:t>
              </a:r>
              <a:endParaRPr lang="en-SG" sz="1100" dirty="0"/>
            </a:p>
          </p:txBody>
        </p: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81DFFAC9-C22D-2617-D37A-461F45F41786}"/>
                </a:ext>
              </a:extLst>
            </p:cNvPr>
            <p:cNvSpPr/>
            <p:nvPr/>
          </p:nvSpPr>
          <p:spPr>
            <a:xfrm>
              <a:off x="7136574" y="2826346"/>
              <a:ext cx="1315677" cy="598301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ARMEDLED ON?</a:t>
              </a:r>
              <a:endParaRPr lang="en-SG" sz="12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62DC26E-1B8F-24E7-8D35-3BA153235A0B}"/>
                </a:ext>
              </a:extLst>
            </p:cNvPr>
            <p:cNvCxnSpPr>
              <a:cxnSpLocks/>
            </p:cNvCxnSpPr>
            <p:nvPr/>
          </p:nvCxnSpPr>
          <p:spPr>
            <a:xfrm>
              <a:off x="8500574" y="3125496"/>
              <a:ext cx="981512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B6577D-96AC-5A1E-9E1B-7B4FA91322E0}"/>
                </a:ext>
              </a:extLst>
            </p:cNvPr>
            <p:cNvSpPr txBox="1"/>
            <p:nvPr/>
          </p:nvSpPr>
          <p:spPr>
            <a:xfrm>
              <a:off x="8700901" y="2790343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</a:t>
              </a:r>
              <a:endParaRPr lang="en-SG" sz="12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EA4129-8511-CB75-29D4-CC3501BC5855}"/>
                </a:ext>
              </a:extLst>
            </p:cNvPr>
            <p:cNvSpPr/>
            <p:nvPr/>
          </p:nvSpPr>
          <p:spPr>
            <a:xfrm>
              <a:off x="9567018" y="2831011"/>
              <a:ext cx="821556" cy="5983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</a:t>
              </a:r>
              <a:endParaRPr lang="en-SG" sz="12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083990-B9D0-6631-DCEF-6994702164CE}"/>
                </a:ext>
              </a:extLst>
            </p:cNvPr>
            <p:cNvCxnSpPr>
              <a:cxnSpLocks/>
            </p:cNvCxnSpPr>
            <p:nvPr/>
          </p:nvCxnSpPr>
          <p:spPr>
            <a:xfrm>
              <a:off x="7794412" y="3396650"/>
              <a:ext cx="0" cy="484877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4AE993-F487-794F-F372-1EE289A89D02}"/>
                </a:ext>
              </a:extLst>
            </p:cNvPr>
            <p:cNvSpPr/>
            <p:nvPr/>
          </p:nvSpPr>
          <p:spPr>
            <a:xfrm>
              <a:off x="7222476" y="3881527"/>
              <a:ext cx="1143871" cy="5983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ENTER PASSWORD</a:t>
              </a:r>
              <a:endParaRPr lang="en-SG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5BE52B-AF09-E1CC-BA22-2D3D9D554452}"/>
                </a:ext>
              </a:extLst>
            </p:cNvPr>
            <p:cNvSpPr txBox="1"/>
            <p:nvPr/>
          </p:nvSpPr>
          <p:spPr>
            <a:xfrm>
              <a:off x="7856655" y="3528083"/>
              <a:ext cx="4044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YES</a:t>
              </a:r>
              <a:endParaRPr lang="en-SG" sz="1200" dirty="0"/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AF198E69-874A-E245-AB9A-DECD69A1CEE0}"/>
                </a:ext>
              </a:extLst>
            </p:cNvPr>
            <p:cNvSpPr/>
            <p:nvPr/>
          </p:nvSpPr>
          <p:spPr>
            <a:xfrm>
              <a:off x="6854688" y="4787581"/>
              <a:ext cx="1905209" cy="822806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PASSWORD CORRECT?</a:t>
              </a:r>
              <a:endParaRPr lang="en-SG" sz="12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586DCE0-0968-5606-EC3A-FBB7826B6049}"/>
                </a:ext>
              </a:extLst>
            </p:cNvPr>
            <p:cNvCxnSpPr>
              <a:cxnSpLocks/>
            </p:cNvCxnSpPr>
            <p:nvPr/>
          </p:nvCxnSpPr>
          <p:spPr>
            <a:xfrm>
              <a:off x="7794412" y="2437888"/>
              <a:ext cx="12880" cy="38928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94B10EF-A3B0-BD15-1EE8-7C28939F11CC}"/>
                </a:ext>
              </a:extLst>
            </p:cNvPr>
            <p:cNvCxnSpPr>
              <a:cxnSpLocks/>
            </p:cNvCxnSpPr>
            <p:nvPr/>
          </p:nvCxnSpPr>
          <p:spPr>
            <a:xfrm>
              <a:off x="7797762" y="4479828"/>
              <a:ext cx="0" cy="307753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B281EC3-F2E6-93CE-2274-D20180480385}"/>
                </a:ext>
              </a:extLst>
            </p:cNvPr>
            <p:cNvCxnSpPr>
              <a:cxnSpLocks/>
            </p:cNvCxnSpPr>
            <p:nvPr/>
          </p:nvCxnSpPr>
          <p:spPr>
            <a:xfrm>
              <a:off x="8759897" y="5198984"/>
              <a:ext cx="1234751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66267B-C410-EDB7-C75D-572DEA91DB1C}"/>
                </a:ext>
              </a:extLst>
            </p:cNvPr>
            <p:cNvSpPr txBox="1"/>
            <p:nvPr/>
          </p:nvSpPr>
          <p:spPr>
            <a:xfrm>
              <a:off x="8977747" y="4850068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</a:t>
              </a:r>
              <a:endParaRPr lang="en-SG" sz="1200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503345-992E-1EE3-618E-E5CB0C0BBF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81767" y="3471295"/>
              <a:ext cx="20709" cy="1727689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96678F-C54B-9BD5-071C-E708A4EB2E3E}"/>
                </a:ext>
              </a:extLst>
            </p:cNvPr>
            <p:cNvSpPr/>
            <p:nvPr/>
          </p:nvSpPr>
          <p:spPr>
            <a:xfrm>
              <a:off x="7283857" y="5851364"/>
              <a:ext cx="1143871" cy="5983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TURN ARMED LED OFF</a:t>
              </a:r>
              <a:endParaRPr lang="en-SG" sz="1200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B0F1A2-74EA-874B-D1C5-29C2C9F507C4}"/>
                </a:ext>
              </a:extLst>
            </p:cNvPr>
            <p:cNvCxnSpPr>
              <a:cxnSpLocks/>
            </p:cNvCxnSpPr>
            <p:nvPr/>
          </p:nvCxnSpPr>
          <p:spPr>
            <a:xfrm>
              <a:off x="7807292" y="5610387"/>
              <a:ext cx="13756" cy="294272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489E8DF-F90D-A00B-D33A-24FA82B18D35}"/>
              </a:ext>
            </a:extLst>
          </p:cNvPr>
          <p:cNvGrpSpPr/>
          <p:nvPr/>
        </p:nvGrpSpPr>
        <p:grpSpPr>
          <a:xfrm>
            <a:off x="4546970" y="1672264"/>
            <a:ext cx="3399575" cy="2602584"/>
            <a:chOff x="6988999" y="1877244"/>
            <a:chExt cx="3399575" cy="260258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A56016C-0C75-225C-9915-0F0D898CD954}"/>
                </a:ext>
              </a:extLst>
            </p:cNvPr>
            <p:cNvSpPr/>
            <p:nvPr/>
          </p:nvSpPr>
          <p:spPr>
            <a:xfrm>
              <a:off x="6988999" y="1877244"/>
              <a:ext cx="1511575" cy="57997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ARM BUTTON  PRESSED</a:t>
              </a:r>
              <a:endParaRPr lang="en-SG" sz="1100" dirty="0"/>
            </a:p>
          </p:txBody>
        </p:sp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B3A388CA-FF75-BCA1-B910-668445D88DA8}"/>
                </a:ext>
              </a:extLst>
            </p:cNvPr>
            <p:cNvSpPr/>
            <p:nvPr/>
          </p:nvSpPr>
          <p:spPr>
            <a:xfrm>
              <a:off x="7136574" y="2826346"/>
              <a:ext cx="1315677" cy="598301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ARMEDLED ON?</a:t>
              </a:r>
              <a:endParaRPr lang="en-SG" sz="12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EBA6DF1-BCD5-9028-58BC-DC196982902A}"/>
                </a:ext>
              </a:extLst>
            </p:cNvPr>
            <p:cNvCxnSpPr>
              <a:cxnSpLocks/>
            </p:cNvCxnSpPr>
            <p:nvPr/>
          </p:nvCxnSpPr>
          <p:spPr>
            <a:xfrm>
              <a:off x="8500574" y="3125496"/>
              <a:ext cx="981512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7A2A45-877B-3D69-8A7B-8489CA534D58}"/>
                </a:ext>
              </a:extLst>
            </p:cNvPr>
            <p:cNvSpPr txBox="1"/>
            <p:nvPr/>
          </p:nvSpPr>
          <p:spPr>
            <a:xfrm>
              <a:off x="8700901" y="2790343"/>
              <a:ext cx="4044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YES</a:t>
              </a:r>
              <a:endParaRPr lang="en-SG" sz="12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951505-839B-7939-78A9-404B56576033}"/>
                </a:ext>
              </a:extLst>
            </p:cNvPr>
            <p:cNvSpPr/>
            <p:nvPr/>
          </p:nvSpPr>
          <p:spPr>
            <a:xfrm>
              <a:off x="9567018" y="2831011"/>
              <a:ext cx="821556" cy="5983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</a:t>
              </a:r>
              <a:endParaRPr lang="en-SG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E362741-A3A5-9F85-1C8A-CAA9862EA173}"/>
                </a:ext>
              </a:extLst>
            </p:cNvPr>
            <p:cNvCxnSpPr>
              <a:cxnSpLocks/>
            </p:cNvCxnSpPr>
            <p:nvPr/>
          </p:nvCxnSpPr>
          <p:spPr>
            <a:xfrm>
              <a:off x="7794412" y="3396650"/>
              <a:ext cx="0" cy="484877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5E8CD2-7B80-60AC-FC9F-5955905683CD}"/>
                </a:ext>
              </a:extLst>
            </p:cNvPr>
            <p:cNvSpPr/>
            <p:nvPr/>
          </p:nvSpPr>
          <p:spPr>
            <a:xfrm>
              <a:off x="7222476" y="3881527"/>
              <a:ext cx="1143871" cy="5983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TURN ARMED LED ON </a:t>
              </a:r>
              <a:endParaRPr lang="en-SG" sz="12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34AF1B-3757-4287-1338-7684F565222C}"/>
                </a:ext>
              </a:extLst>
            </p:cNvPr>
            <p:cNvSpPr txBox="1"/>
            <p:nvPr/>
          </p:nvSpPr>
          <p:spPr>
            <a:xfrm>
              <a:off x="7856655" y="3528083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</a:t>
              </a:r>
              <a:endParaRPr lang="en-SG" sz="12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0ECF95-C2B5-976A-F292-FD12FF79DA6C}"/>
                </a:ext>
              </a:extLst>
            </p:cNvPr>
            <p:cNvCxnSpPr>
              <a:cxnSpLocks/>
            </p:cNvCxnSpPr>
            <p:nvPr/>
          </p:nvCxnSpPr>
          <p:spPr>
            <a:xfrm>
              <a:off x="7794412" y="2437888"/>
              <a:ext cx="12880" cy="38928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85E1FF-447B-F035-22DA-F8367910B0B6}"/>
              </a:ext>
            </a:extLst>
          </p:cNvPr>
          <p:cNvGrpSpPr/>
          <p:nvPr/>
        </p:nvGrpSpPr>
        <p:grpSpPr>
          <a:xfrm>
            <a:off x="666974" y="1612068"/>
            <a:ext cx="3283436" cy="3285202"/>
            <a:chOff x="1694574" y="2070569"/>
            <a:chExt cx="3834511" cy="397369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C2BD703-7383-2A2E-9BAB-67E700F9166C}"/>
                </a:ext>
              </a:extLst>
            </p:cNvPr>
            <p:cNvSpPr/>
            <p:nvPr/>
          </p:nvSpPr>
          <p:spPr>
            <a:xfrm>
              <a:off x="1770076" y="2070569"/>
              <a:ext cx="1560353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WHEN MOTION IS DETECTED</a:t>
              </a:r>
              <a:endParaRPr lang="en-SG" sz="1200" dirty="0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16F937E5-EA6D-268E-1108-B5E1A636E5B0}"/>
                </a:ext>
              </a:extLst>
            </p:cNvPr>
            <p:cNvSpPr/>
            <p:nvPr/>
          </p:nvSpPr>
          <p:spPr>
            <a:xfrm>
              <a:off x="1694574" y="3442169"/>
              <a:ext cx="1904301" cy="91440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ARMED LED ON?</a:t>
              </a:r>
              <a:endParaRPr lang="en-SG" sz="12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F2A3EEE-6C09-CC40-C87E-3377EAB3B2CC}"/>
                </a:ext>
              </a:extLst>
            </p:cNvPr>
            <p:cNvCxnSpPr>
              <a:cxnSpLocks/>
            </p:cNvCxnSpPr>
            <p:nvPr/>
          </p:nvCxnSpPr>
          <p:spPr>
            <a:xfrm>
              <a:off x="3598876" y="3899369"/>
              <a:ext cx="981512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A66BE03-8A4D-BF6D-1FA9-EE6AECE133D5}"/>
                </a:ext>
              </a:extLst>
            </p:cNvPr>
            <p:cNvSpPr txBox="1"/>
            <p:nvPr/>
          </p:nvSpPr>
          <p:spPr>
            <a:xfrm>
              <a:off x="3846617" y="3530036"/>
              <a:ext cx="451536" cy="335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</a:t>
              </a:r>
              <a:endParaRPr lang="en-SG" sz="1200" dirty="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FD39F25-59A6-A283-5690-D290570E2444}"/>
                </a:ext>
              </a:extLst>
            </p:cNvPr>
            <p:cNvCxnSpPr>
              <a:cxnSpLocks/>
            </p:cNvCxnSpPr>
            <p:nvPr/>
          </p:nvCxnSpPr>
          <p:spPr>
            <a:xfrm>
              <a:off x="2646724" y="4356569"/>
              <a:ext cx="0" cy="773299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B64C012-B6D6-E3DF-614C-BD52B740A956}"/>
                </a:ext>
              </a:extLst>
            </p:cNvPr>
            <p:cNvSpPr/>
            <p:nvPr/>
          </p:nvSpPr>
          <p:spPr>
            <a:xfrm>
              <a:off x="2189524" y="512986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RUN ALARM</a:t>
              </a:r>
              <a:endParaRPr lang="en-SG" sz="1200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07FBBCA-6D1F-7BD9-F3A0-C6F450535CBE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2646724" y="2984969"/>
              <a:ext cx="1" cy="45720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5402A9A-E315-7B1B-2A75-EDFCD6976AD2}"/>
                </a:ext>
              </a:extLst>
            </p:cNvPr>
            <p:cNvSpPr/>
            <p:nvPr/>
          </p:nvSpPr>
          <p:spPr>
            <a:xfrm>
              <a:off x="4614685" y="3429000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</a:t>
              </a:r>
              <a:endParaRPr lang="en-SG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E101C12-30BE-F818-C6E2-4E2B7E2A2F35}"/>
                </a:ext>
              </a:extLst>
            </p:cNvPr>
            <p:cNvSpPr txBox="1"/>
            <p:nvPr/>
          </p:nvSpPr>
          <p:spPr>
            <a:xfrm>
              <a:off x="2703695" y="4558552"/>
              <a:ext cx="472279" cy="335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YES</a:t>
              </a:r>
              <a:endParaRPr lang="en-SG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321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8C9A7-E193-D8C5-6AFF-EC34B185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35" y="598190"/>
            <a:ext cx="3756800" cy="22809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FBD747-5DE2-C879-D9EF-439BE015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364CC-5127-2496-C44A-94748757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67D0E-4E86-E9C4-98C7-9ECD82876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56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4170C1-9E6D-93F1-A7DA-85F19E83F2C6}"/>
              </a:ext>
            </a:extLst>
          </p:cNvPr>
          <p:cNvSpPr txBox="1"/>
          <p:nvPr/>
        </p:nvSpPr>
        <p:spPr>
          <a:xfrm>
            <a:off x="558153" y="5231643"/>
            <a:ext cx="338753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 program as ex5b.py and RUN</a:t>
            </a:r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911FF1-0770-30DF-08DC-136167FB2559}"/>
              </a:ext>
            </a:extLst>
          </p:cNvPr>
          <p:cNvSpPr/>
          <p:nvPr/>
        </p:nvSpPr>
        <p:spPr>
          <a:xfrm>
            <a:off x="993578" y="2600434"/>
            <a:ext cx="1706822" cy="26222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ECB85-C7F9-FF3F-7A32-42ACE7528141}"/>
              </a:ext>
            </a:extLst>
          </p:cNvPr>
          <p:cNvSpPr txBox="1"/>
          <p:nvPr/>
        </p:nvSpPr>
        <p:spPr>
          <a:xfrm>
            <a:off x="558153" y="136525"/>
            <a:ext cx="58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CODE FOR THE ENHANCED BURGLAR ALARM</a:t>
            </a:r>
            <a:endParaRPr lang="en-SG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5B8E00-3F56-D7DE-CD9F-91A65B95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63" y="3004144"/>
            <a:ext cx="3449937" cy="16465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F41F69-0F15-70BE-E98F-8F42F26CE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223" y="633470"/>
            <a:ext cx="3346229" cy="11051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D7CE9D-941D-770B-AA8B-1455B6F9C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223" y="1768201"/>
            <a:ext cx="4730212" cy="16644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940378-1548-E0AD-8EF6-8E5B01C62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223" y="3444292"/>
            <a:ext cx="5502030" cy="160717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9429C7D-FD24-2DBC-0F8D-ED2DD2A93287}"/>
              </a:ext>
            </a:extLst>
          </p:cNvPr>
          <p:cNvSpPr/>
          <p:nvPr/>
        </p:nvSpPr>
        <p:spPr>
          <a:xfrm>
            <a:off x="6446578" y="3918365"/>
            <a:ext cx="4224218" cy="26222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82C1E3-9A95-17A7-FB1D-4DE0323039C7}"/>
              </a:ext>
            </a:extLst>
          </p:cNvPr>
          <p:cNvSpPr/>
          <p:nvPr/>
        </p:nvSpPr>
        <p:spPr>
          <a:xfrm>
            <a:off x="6446577" y="4159696"/>
            <a:ext cx="4719169" cy="26222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97A3FC-8E10-4371-D13D-36F86BEB5816}"/>
              </a:ext>
            </a:extLst>
          </p:cNvPr>
          <p:cNvSpPr/>
          <p:nvPr/>
        </p:nvSpPr>
        <p:spPr>
          <a:xfrm>
            <a:off x="6421211" y="4486614"/>
            <a:ext cx="5365321" cy="56485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09450-8A71-A648-C68F-66C21C67C0FC}"/>
              </a:ext>
            </a:extLst>
          </p:cNvPr>
          <p:cNvSpPr txBox="1"/>
          <p:nvPr/>
        </p:nvSpPr>
        <p:spPr>
          <a:xfrm>
            <a:off x="7675926" y="5231643"/>
            <a:ext cx="332834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</a:t>
            </a:r>
            <a:r>
              <a:rPr lang="en-US" dirty="0" err="1">
                <a:solidFill>
                  <a:schemeClr val="bg1"/>
                </a:solidFill>
              </a:rPr>
              <a:t>perculiarity</a:t>
            </a:r>
            <a:r>
              <a:rPr lang="en-US" dirty="0">
                <a:solidFill>
                  <a:schemeClr val="bg1"/>
                </a:solidFill>
              </a:rPr>
              <a:t> to take note off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47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5" grpId="0" animBg="1"/>
      <p:bldP spid="5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55C76-3D6C-D948-E399-8C8589593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57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07868-0C55-B151-525D-0030B09B8AFF}"/>
              </a:ext>
            </a:extLst>
          </p:cNvPr>
          <p:cNvSpPr txBox="1"/>
          <p:nvPr/>
        </p:nvSpPr>
        <p:spPr>
          <a:xfrm>
            <a:off x="4454554" y="224825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D189A9-ECDB-9B14-D913-F393C8C3D1B5}"/>
              </a:ext>
            </a:extLst>
          </p:cNvPr>
          <p:cNvSpPr txBox="1">
            <a:spLocks/>
          </p:cNvSpPr>
          <p:nvPr/>
        </p:nvSpPr>
        <p:spPr>
          <a:xfrm>
            <a:off x="838200" y="599884"/>
            <a:ext cx="10515600" cy="63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Patrol Car  Ex – Putting knowledge gained to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3763C-187B-E9E0-3791-9EE47AD4853E}"/>
              </a:ext>
            </a:extLst>
          </p:cNvPr>
          <p:cNvSpPr txBox="1"/>
          <p:nvPr/>
        </p:nvSpPr>
        <p:spPr>
          <a:xfrm>
            <a:off x="2030137" y="1396749"/>
            <a:ext cx="78668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your blue , red LED and a Buzzer to make a noisy flashing lights on a patrol car</a:t>
            </a:r>
          </a:p>
          <a:p>
            <a:endParaRPr lang="en-US" dirty="0"/>
          </a:p>
          <a:p>
            <a:r>
              <a:rPr lang="en-US" dirty="0"/>
              <a:t>Choose any pin you wish</a:t>
            </a:r>
          </a:p>
          <a:p>
            <a:endParaRPr lang="en-US" dirty="0"/>
          </a:p>
          <a:p>
            <a:r>
              <a:rPr lang="en-US" dirty="0"/>
              <a:t>Wire up the circuit and write the python code to make it work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29AB2-4291-D439-713F-E006FEF7C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57" y="2913866"/>
            <a:ext cx="2711800" cy="271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656B93-AB65-8346-FF1E-1D9E7F85024D}"/>
              </a:ext>
            </a:extLst>
          </p:cNvPr>
          <p:cNvSpPr txBox="1"/>
          <p:nvPr/>
        </p:nvSpPr>
        <p:spPr>
          <a:xfrm>
            <a:off x="4048894" y="2913866"/>
            <a:ext cx="2822504" cy="34163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HINT</a:t>
            </a:r>
          </a:p>
          <a:p>
            <a:r>
              <a:rPr lang="en-US" b="1" dirty="0">
                <a:solidFill>
                  <a:srgbClr val="FF0000"/>
                </a:solidFill>
              </a:rPr>
              <a:t>Material</a:t>
            </a:r>
          </a:p>
          <a:p>
            <a:r>
              <a:rPr lang="en-US" dirty="0"/>
              <a:t>1 x Red LED</a:t>
            </a:r>
          </a:p>
          <a:p>
            <a:r>
              <a:rPr lang="en-US" dirty="0"/>
              <a:t>1 x Blue LED</a:t>
            </a:r>
          </a:p>
          <a:p>
            <a:r>
              <a:rPr lang="en-US" dirty="0"/>
              <a:t>1 x Buzzer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Python Code</a:t>
            </a:r>
          </a:p>
          <a:p>
            <a:r>
              <a:rPr lang="en-US" dirty="0"/>
              <a:t>machine and time library</a:t>
            </a:r>
          </a:p>
          <a:p>
            <a:r>
              <a:rPr lang="en-US" dirty="0"/>
              <a:t>while True:</a:t>
            </a:r>
          </a:p>
          <a:p>
            <a:r>
              <a:rPr lang="en-US" dirty="0"/>
              <a:t>Red LED on and off</a:t>
            </a:r>
          </a:p>
          <a:p>
            <a:r>
              <a:rPr lang="en-US" dirty="0"/>
              <a:t>Blue LED on and off</a:t>
            </a:r>
          </a:p>
          <a:p>
            <a:r>
              <a:rPr lang="en-US" dirty="0"/>
              <a:t>Sleep in between on and off</a:t>
            </a:r>
            <a:endParaRPr lang="en-S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6BB8C2-2466-9140-FF02-8AD66EF01456}"/>
              </a:ext>
            </a:extLst>
          </p:cNvPr>
          <p:cNvGrpSpPr/>
          <p:nvPr/>
        </p:nvGrpSpPr>
        <p:grpSpPr>
          <a:xfrm>
            <a:off x="7033641" y="1989707"/>
            <a:ext cx="4045646" cy="4227575"/>
            <a:chOff x="7033641" y="1989707"/>
            <a:chExt cx="4045646" cy="42275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917705-EC5C-76B2-D26F-BFDC8DD38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641" y="2913866"/>
              <a:ext cx="3716343" cy="330341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35612-F9A4-E56A-43B6-EF8E6C416416}"/>
                </a:ext>
              </a:extLst>
            </p:cNvPr>
            <p:cNvSpPr txBox="1"/>
            <p:nvPr/>
          </p:nvSpPr>
          <p:spPr>
            <a:xfrm>
              <a:off x="9302454" y="1989707"/>
              <a:ext cx="1776833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Use this example</a:t>
              </a:r>
              <a:endParaRPr lang="en-SG" dirty="0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B3C09042-AA05-8FF9-26E6-0D776D4344D3}"/>
                </a:ext>
              </a:extLst>
            </p:cNvPr>
            <p:cNvSpPr/>
            <p:nvPr/>
          </p:nvSpPr>
          <p:spPr>
            <a:xfrm rot="2370027">
              <a:off x="9957053" y="2322991"/>
              <a:ext cx="484632" cy="73884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7C36A1-6888-BE30-5447-C9DAA01ACEE3}"/>
              </a:ext>
            </a:extLst>
          </p:cNvPr>
          <p:cNvSpPr txBox="1"/>
          <p:nvPr/>
        </p:nvSpPr>
        <p:spPr>
          <a:xfrm>
            <a:off x="9777410" y="4537921"/>
            <a:ext cx="1945148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 your program</a:t>
            </a:r>
          </a:p>
          <a:p>
            <a:r>
              <a:rPr lang="en-US" dirty="0"/>
              <a:t>As </a:t>
            </a:r>
            <a:r>
              <a:rPr lang="en-US" b="1" dirty="0">
                <a:solidFill>
                  <a:srgbClr val="FF0000"/>
                </a:solidFill>
              </a:rPr>
              <a:t>patrolcar.py </a:t>
            </a:r>
          </a:p>
          <a:p>
            <a:r>
              <a:rPr lang="en-US" dirty="0"/>
              <a:t>And RUN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95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6AA97-6E4F-A86B-A4C8-8557533D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280CB-6A31-C678-FFB9-79427F5B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12A22-D323-F76F-FB63-6EC996D2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0786-80DA-BF3C-908E-D55C03F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81" y="771525"/>
            <a:ext cx="4400550" cy="5314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2DE64-F02F-8A66-04C3-0B6E861342E1}"/>
              </a:ext>
            </a:extLst>
          </p:cNvPr>
          <p:cNvSpPr txBox="1"/>
          <p:nvPr/>
        </p:nvSpPr>
        <p:spPr>
          <a:xfrm>
            <a:off x="1249281" y="316984"/>
            <a:ext cx="96051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Solution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7677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778AA-8D95-069D-6EAF-62AEABB2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08501-EFDE-7F37-DE48-735486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86DE-8535-9725-F20D-5EF0968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03650-5A17-17FD-A5A9-4C5E5C1949B1}"/>
              </a:ext>
            </a:extLst>
          </p:cNvPr>
          <p:cNvSpPr txBox="1"/>
          <p:nvPr/>
        </p:nvSpPr>
        <p:spPr>
          <a:xfrm>
            <a:off x="3581400" y="1120676"/>
            <a:ext cx="526079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Python Lesson – Session # 4</a:t>
            </a:r>
          </a:p>
          <a:p>
            <a:endParaRPr lang="en-US" dirty="0"/>
          </a:p>
          <a:p>
            <a:r>
              <a:rPr lang="en-US" b="1" u="sng" dirty="0"/>
              <a:t>REVISION</a:t>
            </a:r>
          </a:p>
          <a:p>
            <a:endParaRPr lang="en-US" b="1" u="sng" dirty="0"/>
          </a:p>
          <a:p>
            <a:r>
              <a:rPr lang="en-US" b="1" u="sng" dirty="0"/>
              <a:t>INTRODUCTION TO CHATGPT </a:t>
            </a:r>
          </a:p>
          <a:p>
            <a:endParaRPr lang="en-US" b="1" u="sng" dirty="0"/>
          </a:p>
          <a:p>
            <a:r>
              <a:rPr lang="en-US" b="1" u="sng" dirty="0"/>
              <a:t>USING CHATGPT TO GENERATE A PYTHON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Refer to Traffic Light Wiring Diagram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How to use CHATGPT to write us the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Keywords in prompt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Micropython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Pico 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Use </a:t>
            </a:r>
            <a:r>
              <a:rPr lang="en-US" b="1" dirty="0" err="1"/>
              <a:t>picozero</a:t>
            </a:r>
            <a:r>
              <a:rPr lang="en-US" b="1" dirty="0"/>
              <a:t> library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Specify components and pin numbers</a:t>
            </a:r>
          </a:p>
          <a:p>
            <a:endParaRPr lang="en-US" b="1" u="sng" dirty="0"/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96508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68" y="458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Data collection &amp;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visualisation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E9BC9EEC-1862-1B81-D7E1-5051274C0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" t="963" r="756"/>
          <a:stretch/>
        </p:blipFill>
        <p:spPr>
          <a:xfrm>
            <a:off x="2172477" y="1690688"/>
            <a:ext cx="6915885" cy="4320000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55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00C0BA-900B-EDFE-9C2F-AE061B67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809625"/>
            <a:ext cx="11121175" cy="47936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2740AB8-B367-3B8F-A52A-24141D792FBA}"/>
              </a:ext>
            </a:extLst>
          </p:cNvPr>
          <p:cNvGrpSpPr/>
          <p:nvPr/>
        </p:nvGrpSpPr>
        <p:grpSpPr>
          <a:xfrm>
            <a:off x="879446" y="663363"/>
            <a:ext cx="5825921" cy="4449846"/>
            <a:chOff x="879446" y="663363"/>
            <a:chExt cx="5825921" cy="4449846"/>
          </a:xfrm>
        </p:grpSpPr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4EB152A5-5941-C488-98BB-775D1B99A344}"/>
                </a:ext>
              </a:extLst>
            </p:cNvPr>
            <p:cNvSpPr txBox="1"/>
            <p:nvPr/>
          </p:nvSpPr>
          <p:spPr>
            <a:xfrm>
              <a:off x="5143544" y="4846509"/>
              <a:ext cx="1162678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SG" sz="12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PIN 15</a:t>
              </a:r>
              <a:endParaRPr lang="en-US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D26B5D41-AC43-AEB5-A78F-634E5D0D3A4E}"/>
                </a:ext>
              </a:extLst>
            </p:cNvPr>
            <p:cNvSpPr txBox="1"/>
            <p:nvPr/>
          </p:nvSpPr>
          <p:spPr>
            <a:xfrm>
              <a:off x="6076717" y="902149"/>
              <a:ext cx="628650" cy="3333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LED</a:t>
              </a:r>
              <a:endParaRPr lang="en-US" sz="1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F150E1-4FB7-6856-1A1A-3296365C9985}"/>
                </a:ext>
              </a:extLst>
            </p:cNvPr>
            <p:cNvSpPr txBox="1"/>
            <p:nvPr/>
          </p:nvSpPr>
          <p:spPr>
            <a:xfrm>
              <a:off x="879446" y="663363"/>
              <a:ext cx="3025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</a:t>
              </a:r>
              <a:r>
                <a:rPr lang="en-SG" dirty="0">
                  <a:solidFill>
                    <a:srgbClr val="0070C0"/>
                  </a:solidFill>
                </a:rPr>
                <a:t>XERCISE 2 – TRAFFIC LIGHT</a:t>
              </a:r>
            </a:p>
            <a:p>
              <a:r>
                <a:rPr lang="en-SG" dirty="0">
                  <a:solidFill>
                    <a:srgbClr val="0070C0"/>
                  </a:solidFill>
                </a:rPr>
                <a:t>Please wire up this new circuit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B44D5-1591-17F5-2F94-919CED65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60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B7EB-9B31-4E22-63BE-6FAAEB22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469E2-A868-4E2B-841E-E153D014D172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6D2D-84DE-2883-070A-111F93AF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Tampines Regional Library - </a:t>
            </a:r>
            <a:r>
              <a:rPr lang="en-SG" dirty="0" err="1"/>
              <a:t>Learnx</a:t>
            </a:r>
            <a:r>
              <a:rPr lang="en-SG" dirty="0"/>
              <a:t> Community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8BF620-A333-7042-043A-8606DBCE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36049" y="519347"/>
            <a:ext cx="220706" cy="32740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C0012-F9D9-CD1F-E535-B015228CF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45697" y="2716487"/>
            <a:ext cx="221014" cy="3254469"/>
          </a:xfrm>
          <a:prstGeom prst="rect">
            <a:avLst/>
          </a:prstGeom>
        </p:spPr>
      </p:pic>
      <p:sp>
        <p:nvSpPr>
          <p:cNvPr id="28" name="Text Box 10">
            <a:extLst>
              <a:ext uri="{FF2B5EF4-FFF2-40B4-BE49-F238E27FC236}">
                <a16:creationId xmlns:a16="http://schemas.microsoft.com/office/drawing/2014/main" id="{2768EFFF-56DC-8FC5-0BAC-565B9F49E455}"/>
              </a:ext>
            </a:extLst>
          </p:cNvPr>
          <p:cNvSpPr txBox="1"/>
          <p:nvPr/>
        </p:nvSpPr>
        <p:spPr>
          <a:xfrm>
            <a:off x="10715503" y="4416128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GROUND</a:t>
            </a:r>
            <a:endParaRPr lang="en-US" sz="1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A41A9B99-B7E1-F51B-6F35-713EBE903AFB}"/>
              </a:ext>
            </a:extLst>
          </p:cNvPr>
          <p:cNvSpPr txBox="1"/>
          <p:nvPr/>
        </p:nvSpPr>
        <p:spPr>
          <a:xfrm>
            <a:off x="10690389" y="1712759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3.3V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CCDF9F29-187E-FD45-4502-BDD8B83E5404}"/>
              </a:ext>
            </a:extLst>
          </p:cNvPr>
          <p:cNvSpPr txBox="1"/>
          <p:nvPr/>
        </p:nvSpPr>
        <p:spPr>
          <a:xfrm>
            <a:off x="10715504" y="4613404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3.3V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308A02FC-669B-835A-EF22-E7F539ECA3BE}"/>
              </a:ext>
            </a:extLst>
          </p:cNvPr>
          <p:cNvSpPr txBox="1"/>
          <p:nvPr/>
        </p:nvSpPr>
        <p:spPr>
          <a:xfrm>
            <a:off x="10620926" y="1499492"/>
            <a:ext cx="1162678" cy="22070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GROUND</a:t>
            </a:r>
            <a:endParaRPr lang="en-US" sz="1100" dirty="0">
              <a:solidFill>
                <a:srgbClr val="00206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9DC59678-12CD-A3BB-FDFB-17737626C7DA}"/>
              </a:ext>
            </a:extLst>
          </p:cNvPr>
          <p:cNvSpPr txBox="1"/>
          <p:nvPr/>
        </p:nvSpPr>
        <p:spPr>
          <a:xfrm>
            <a:off x="6472824" y="4971470"/>
            <a:ext cx="1162678" cy="2667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PIN 14</a:t>
            </a:r>
            <a:endParaRPr lang="en-US" sz="1100" dirty="0">
              <a:solidFill>
                <a:srgbClr val="00206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7E27AECE-D599-194E-44BD-0C0FC9831EA3}"/>
              </a:ext>
            </a:extLst>
          </p:cNvPr>
          <p:cNvSpPr txBox="1"/>
          <p:nvPr/>
        </p:nvSpPr>
        <p:spPr>
          <a:xfrm>
            <a:off x="7827102" y="5166586"/>
            <a:ext cx="1162678" cy="2667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PIN 13</a:t>
            </a:r>
            <a:endParaRPr lang="en-US" sz="1100" dirty="0">
              <a:solidFill>
                <a:srgbClr val="00206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9425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2740AB8-B367-3B8F-A52A-24141D792FBA}"/>
              </a:ext>
            </a:extLst>
          </p:cNvPr>
          <p:cNvGrpSpPr/>
          <p:nvPr/>
        </p:nvGrpSpPr>
        <p:grpSpPr>
          <a:xfrm>
            <a:off x="879446" y="663363"/>
            <a:ext cx="5825921" cy="4449846"/>
            <a:chOff x="879446" y="663363"/>
            <a:chExt cx="5825921" cy="4449846"/>
          </a:xfrm>
        </p:grpSpPr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4EB152A5-5941-C488-98BB-775D1B99A344}"/>
                </a:ext>
              </a:extLst>
            </p:cNvPr>
            <p:cNvSpPr txBox="1"/>
            <p:nvPr/>
          </p:nvSpPr>
          <p:spPr>
            <a:xfrm>
              <a:off x="5143544" y="4846509"/>
              <a:ext cx="1162678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SG" sz="12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PIN 15</a:t>
              </a:r>
              <a:endParaRPr lang="en-US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D26B5D41-AC43-AEB5-A78F-634E5D0D3A4E}"/>
                </a:ext>
              </a:extLst>
            </p:cNvPr>
            <p:cNvSpPr txBox="1"/>
            <p:nvPr/>
          </p:nvSpPr>
          <p:spPr>
            <a:xfrm>
              <a:off x="6076717" y="902149"/>
              <a:ext cx="628650" cy="3333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SG" sz="1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LED</a:t>
              </a:r>
              <a:endParaRPr lang="en-US" sz="1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F150E1-4FB7-6856-1A1A-3296365C9985}"/>
                </a:ext>
              </a:extLst>
            </p:cNvPr>
            <p:cNvSpPr txBox="1"/>
            <p:nvPr/>
          </p:nvSpPr>
          <p:spPr>
            <a:xfrm>
              <a:off x="879446" y="6633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B44D5-1591-17F5-2F94-919CED65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8B85-D530-46C4-990C-6D629C87A2A0}" type="slidenum">
              <a:rPr lang="en-US" smtClean="0"/>
              <a:t>61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B7EB-9B31-4E22-63BE-6FAAEB22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469E2-A868-4E2B-841E-E153D014D172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6D2D-84DE-2883-070A-111F93AF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Tampines Regional Library - </a:t>
            </a:r>
            <a:r>
              <a:rPr lang="en-SG" dirty="0" err="1"/>
              <a:t>Learnx</a:t>
            </a:r>
            <a:r>
              <a:rPr lang="en-SG" dirty="0"/>
              <a:t> Community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F90F9C-9843-D7E7-526C-C876AA35F848}"/>
              </a:ext>
            </a:extLst>
          </p:cNvPr>
          <p:cNvGrpSpPr/>
          <p:nvPr/>
        </p:nvGrpSpPr>
        <p:grpSpPr>
          <a:xfrm>
            <a:off x="408396" y="815413"/>
            <a:ext cx="11121175" cy="4793610"/>
            <a:chOff x="408396" y="815413"/>
            <a:chExt cx="11121175" cy="47936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00C0BA-900B-EDFE-9C2F-AE061B67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396" y="815413"/>
              <a:ext cx="11121175" cy="47936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8BF620-A333-7042-043A-8606DBCE0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413554" y="519347"/>
              <a:ext cx="220706" cy="327407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6BC0012-F9D9-CD1F-E535-B015228CF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431591" y="2716487"/>
              <a:ext cx="221014" cy="3254469"/>
            </a:xfrm>
            <a:prstGeom prst="rect">
              <a:avLst/>
            </a:prstGeom>
          </p:spPr>
        </p:pic>
      </p:grpSp>
      <p:sp>
        <p:nvSpPr>
          <p:cNvPr id="28" name="Text Box 10">
            <a:extLst>
              <a:ext uri="{FF2B5EF4-FFF2-40B4-BE49-F238E27FC236}">
                <a16:creationId xmlns:a16="http://schemas.microsoft.com/office/drawing/2014/main" id="{2768EFFF-56DC-8FC5-0BAC-565B9F49E455}"/>
              </a:ext>
            </a:extLst>
          </p:cNvPr>
          <p:cNvSpPr txBox="1"/>
          <p:nvPr/>
        </p:nvSpPr>
        <p:spPr>
          <a:xfrm>
            <a:off x="10715503" y="4416128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GROUND</a:t>
            </a:r>
            <a:endParaRPr lang="en-US" sz="1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A41A9B99-B7E1-F51B-6F35-713EBE903AFB}"/>
              </a:ext>
            </a:extLst>
          </p:cNvPr>
          <p:cNvSpPr txBox="1"/>
          <p:nvPr/>
        </p:nvSpPr>
        <p:spPr>
          <a:xfrm>
            <a:off x="10690389" y="1712759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3.3V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CCDF9F29-187E-FD45-4502-BDD8B83E5404}"/>
              </a:ext>
            </a:extLst>
          </p:cNvPr>
          <p:cNvSpPr txBox="1"/>
          <p:nvPr/>
        </p:nvSpPr>
        <p:spPr>
          <a:xfrm>
            <a:off x="10715504" y="4613404"/>
            <a:ext cx="771525" cy="2482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3.3V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308A02FC-669B-835A-EF22-E7F539ECA3BE}"/>
              </a:ext>
            </a:extLst>
          </p:cNvPr>
          <p:cNvSpPr txBox="1"/>
          <p:nvPr/>
        </p:nvSpPr>
        <p:spPr>
          <a:xfrm>
            <a:off x="10620926" y="1499492"/>
            <a:ext cx="1162678" cy="22070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GROUND</a:t>
            </a:r>
            <a:endParaRPr lang="en-US" sz="1100" dirty="0">
              <a:solidFill>
                <a:srgbClr val="00206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9DC59678-12CD-A3BB-FDFB-17737626C7DA}"/>
              </a:ext>
            </a:extLst>
          </p:cNvPr>
          <p:cNvSpPr txBox="1"/>
          <p:nvPr/>
        </p:nvSpPr>
        <p:spPr>
          <a:xfrm>
            <a:off x="6472824" y="4971470"/>
            <a:ext cx="1162678" cy="2667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PIN 14</a:t>
            </a:r>
            <a:endParaRPr lang="en-US" sz="1100" dirty="0">
              <a:solidFill>
                <a:srgbClr val="00206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7E27AECE-D599-194E-44BD-0C0FC9831EA3}"/>
              </a:ext>
            </a:extLst>
          </p:cNvPr>
          <p:cNvSpPr txBox="1"/>
          <p:nvPr/>
        </p:nvSpPr>
        <p:spPr>
          <a:xfrm>
            <a:off x="7827102" y="5166586"/>
            <a:ext cx="1162678" cy="2667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PIN 13</a:t>
            </a:r>
            <a:endParaRPr lang="en-US" sz="1100" dirty="0">
              <a:solidFill>
                <a:srgbClr val="00206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735EC-D844-94AD-A835-8334CA7D95C8}"/>
              </a:ext>
            </a:extLst>
          </p:cNvPr>
          <p:cNvSpPr txBox="1"/>
          <p:nvPr/>
        </p:nvSpPr>
        <p:spPr>
          <a:xfrm>
            <a:off x="9126376" y="2940552"/>
            <a:ext cx="2900153" cy="258532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Green Light On</a:t>
            </a:r>
          </a:p>
          <a:p>
            <a:r>
              <a:rPr lang="en-US" dirty="0"/>
              <a:t>Give cars 10 seconds to cross</a:t>
            </a:r>
          </a:p>
          <a:p>
            <a:r>
              <a:rPr lang="en-US" dirty="0"/>
              <a:t>Green Light Off</a:t>
            </a:r>
          </a:p>
          <a:p>
            <a:r>
              <a:rPr lang="en-US" dirty="0"/>
              <a:t>Yellow Light On</a:t>
            </a:r>
          </a:p>
          <a:p>
            <a:r>
              <a:rPr lang="en-US" dirty="0"/>
              <a:t>Give 5 seconds warning</a:t>
            </a:r>
          </a:p>
          <a:p>
            <a:r>
              <a:rPr lang="en-US" dirty="0"/>
              <a:t>Yellow Light Off</a:t>
            </a:r>
          </a:p>
          <a:p>
            <a:r>
              <a:rPr lang="en-US" dirty="0"/>
              <a:t>Red Light On</a:t>
            </a:r>
          </a:p>
          <a:p>
            <a:r>
              <a:rPr lang="en-US" dirty="0"/>
              <a:t>Wait 10 seconds</a:t>
            </a:r>
          </a:p>
          <a:p>
            <a:r>
              <a:rPr lang="en-US" dirty="0"/>
              <a:t>Red Light Off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765B30-A8A6-59DF-91A4-3C4644A4B246}"/>
              </a:ext>
            </a:extLst>
          </p:cNvPr>
          <p:cNvGrpSpPr/>
          <p:nvPr/>
        </p:nvGrpSpPr>
        <p:grpSpPr>
          <a:xfrm>
            <a:off x="656236" y="775621"/>
            <a:ext cx="11370292" cy="4801314"/>
            <a:chOff x="2266467" y="775621"/>
            <a:chExt cx="6916830" cy="44187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157087-1F7F-D9D7-AC59-0B7180CEE069}"/>
                </a:ext>
              </a:extLst>
            </p:cNvPr>
            <p:cNvSpPr txBox="1"/>
            <p:nvPr/>
          </p:nvSpPr>
          <p:spPr>
            <a:xfrm>
              <a:off x="2266467" y="775621"/>
              <a:ext cx="6916830" cy="44187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ASK CHATGPT. USE THE FOLLOWING PROMPT</a:t>
              </a:r>
            </a:p>
            <a:p>
              <a:endParaRPr lang="en-US" dirty="0"/>
            </a:p>
            <a:p>
              <a:r>
                <a:rPr lang="en-US" dirty="0"/>
                <a:t>Write a micropython program for the Pi Pico W simulating a traffic light</a:t>
              </a:r>
            </a:p>
            <a:p>
              <a:r>
                <a:rPr lang="en-US" dirty="0"/>
                <a:t>Red LED on Pin 15, Yellow LED on Pin 14, Green LED on Pin 13 using the </a:t>
              </a:r>
            </a:p>
            <a:p>
              <a:r>
                <a:rPr lang="en-US" dirty="0"/>
                <a:t>Following Algorithm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SG" dirty="0"/>
            </a:p>
            <a:p>
              <a:r>
                <a:rPr lang="en-SG" dirty="0"/>
                <a:t>I want to use from </a:t>
              </a:r>
              <a:r>
                <a:rPr lang="en-SG" dirty="0" err="1"/>
                <a:t>picozero</a:t>
              </a:r>
              <a:r>
                <a:rPr lang="en-SG" dirty="0"/>
                <a:t>  IMPORT LED library</a:t>
              </a:r>
            </a:p>
            <a:p>
              <a:endParaRPr lang="en-SG" dirty="0"/>
            </a:p>
            <a:p>
              <a:endParaRPr lang="en-SG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0E1443-2B35-AA93-7982-428ADA6BF10C}"/>
                </a:ext>
              </a:extLst>
            </p:cNvPr>
            <p:cNvSpPr txBox="1"/>
            <p:nvPr/>
          </p:nvSpPr>
          <p:spPr>
            <a:xfrm>
              <a:off x="2380169" y="2196555"/>
              <a:ext cx="2667609" cy="203132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Green Light On</a:t>
              </a:r>
            </a:p>
            <a:p>
              <a:r>
                <a:rPr lang="en-US" sz="1400" dirty="0"/>
                <a:t>Give cars 10 seconds to cross</a:t>
              </a:r>
            </a:p>
            <a:p>
              <a:r>
                <a:rPr lang="en-US" sz="1400" dirty="0"/>
                <a:t>Green Light Off</a:t>
              </a:r>
            </a:p>
            <a:p>
              <a:r>
                <a:rPr lang="en-US" sz="1400" dirty="0"/>
                <a:t>Yellow Light On</a:t>
              </a:r>
            </a:p>
            <a:p>
              <a:r>
                <a:rPr lang="en-US" sz="1400" dirty="0"/>
                <a:t>Give 5 seconds warning</a:t>
              </a:r>
            </a:p>
            <a:p>
              <a:r>
                <a:rPr lang="en-US" sz="1400" dirty="0"/>
                <a:t>Yellow Light Off</a:t>
              </a:r>
            </a:p>
            <a:p>
              <a:r>
                <a:rPr lang="en-US" sz="1400" dirty="0"/>
                <a:t>Red Light On</a:t>
              </a:r>
            </a:p>
            <a:p>
              <a:r>
                <a:rPr lang="en-US" sz="1400" dirty="0"/>
                <a:t>Wait 10 seconds</a:t>
              </a:r>
            </a:p>
            <a:p>
              <a:r>
                <a:rPr lang="en-US" sz="1400" dirty="0"/>
                <a:t>Red Light Off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53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778AA-8D95-069D-6EAF-62AEABB2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08501-EFDE-7F37-DE48-735486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86DE-8535-9725-F20D-5EF0968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03650-5A17-17FD-A5A9-4C5E5C1949B1}"/>
              </a:ext>
            </a:extLst>
          </p:cNvPr>
          <p:cNvSpPr txBox="1"/>
          <p:nvPr/>
        </p:nvSpPr>
        <p:spPr>
          <a:xfrm>
            <a:off x="3945529" y="930740"/>
            <a:ext cx="5784276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CONCLUSION</a:t>
            </a:r>
          </a:p>
          <a:p>
            <a:endParaRPr lang="en-US" dirty="0"/>
          </a:p>
          <a:p>
            <a:r>
              <a:rPr lang="en-US" b="1" u="sng" dirty="0"/>
              <a:t>JOINING THE PI CLUB</a:t>
            </a:r>
          </a:p>
          <a:p>
            <a:endParaRPr lang="en-US" b="1" u="sng" dirty="0"/>
          </a:p>
          <a:p>
            <a:r>
              <a:rPr lang="en-US" b="1" u="sng" dirty="0"/>
              <a:t>91080064 </a:t>
            </a:r>
            <a:r>
              <a:rPr lang="en-US" b="1" dirty="0"/>
              <a:t>  </a:t>
            </a:r>
            <a:r>
              <a:rPr lang="en-US" b="1" dirty="0" err="1"/>
              <a:t>whatsapp</a:t>
            </a:r>
            <a:r>
              <a:rPr lang="en-US" b="1" dirty="0"/>
              <a:t> me if you want to join </a:t>
            </a:r>
            <a:endParaRPr lang="en-US" b="1" u="sng" dirty="0"/>
          </a:p>
          <a:p>
            <a:endParaRPr lang="en-US" b="1" u="sng" dirty="0"/>
          </a:p>
          <a:p>
            <a:r>
              <a:rPr lang="en-US" b="1" u="sng" dirty="0"/>
              <a:t>https://github.com/ssgoh/Beyond-Pi-Pico-Course</a:t>
            </a:r>
          </a:p>
          <a:p>
            <a:endParaRPr lang="en-US" b="1" u="sng" dirty="0"/>
          </a:p>
          <a:p>
            <a:r>
              <a:rPr lang="en-US" b="1" u="sng" dirty="0"/>
              <a:t>PI PICO STARTER KIT DISCOUNT COUPON</a:t>
            </a:r>
          </a:p>
          <a:p>
            <a:endParaRPr lang="en-US" b="1" u="sng" dirty="0"/>
          </a:p>
          <a:p>
            <a:r>
              <a:rPr lang="en-US" b="1" u="sng" dirty="0"/>
              <a:t>https://sg.cytron.io/p-maker-kit-using-raspberry-pi-pico-w</a:t>
            </a:r>
          </a:p>
          <a:p>
            <a:endParaRPr lang="en-US" b="1" u="sng" dirty="0"/>
          </a:p>
          <a:p>
            <a:r>
              <a:rPr lang="en-US" b="1" u="sng" dirty="0"/>
              <a:t>NLBKITSPECIAL</a:t>
            </a:r>
          </a:p>
          <a:p>
            <a:r>
              <a:rPr lang="en-US" b="1" u="sng" dirty="0"/>
              <a:t>NLBKITSPECIAL2</a:t>
            </a:r>
          </a:p>
          <a:p>
            <a:r>
              <a:rPr lang="en-US" b="1" u="sng" dirty="0"/>
              <a:t>NLBKITSPECIAL3</a:t>
            </a:r>
          </a:p>
          <a:p>
            <a:r>
              <a:rPr lang="en-US" b="1" u="sng" dirty="0"/>
              <a:t>NLBKITSPECIAL4</a:t>
            </a:r>
          </a:p>
          <a:p>
            <a:r>
              <a:rPr lang="en-US" b="1" u="sng" dirty="0"/>
              <a:t>NLBKITSPECIAL5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620722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778AA-8D95-069D-6EAF-62AEABB2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08501-EFDE-7F37-DE48-735486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86DE-8535-9725-F20D-5EF0968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9913DB-9BAC-C0B0-37A9-E5ED4D70FDBE}"/>
              </a:ext>
            </a:extLst>
          </p:cNvPr>
          <p:cNvGrpSpPr/>
          <p:nvPr/>
        </p:nvGrpSpPr>
        <p:grpSpPr>
          <a:xfrm>
            <a:off x="1654515" y="1726088"/>
            <a:ext cx="7521174" cy="3874123"/>
            <a:chOff x="1654515" y="1189192"/>
            <a:chExt cx="7521174" cy="38741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E03650-5A17-17FD-A5A9-4C5E5C1949B1}"/>
                </a:ext>
              </a:extLst>
            </p:cNvPr>
            <p:cNvSpPr txBox="1"/>
            <p:nvPr/>
          </p:nvSpPr>
          <p:spPr>
            <a:xfrm>
              <a:off x="1654515" y="1189192"/>
              <a:ext cx="2835648" cy="2423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Python Lesson – Session # 1</a:t>
              </a:r>
            </a:p>
            <a:p>
              <a:r>
                <a:rPr lang="en-US" sz="1050" b="1" u="sng" dirty="0"/>
                <a:t>LIBRARIES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tm1637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 err="1"/>
                <a:t>picozero</a:t>
              </a:r>
              <a:endParaRPr lang="en-US" sz="1050" dirty="0"/>
            </a:p>
            <a:p>
              <a:r>
                <a:rPr lang="en-US" sz="1050" b="1" u="sng" dirty="0"/>
                <a:t>VARIABLES</a:t>
              </a:r>
            </a:p>
            <a:p>
              <a:r>
                <a:rPr lang="en-US" sz="1050" b="1" u="sng" dirty="0"/>
                <a:t>LOOPS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while True: </a:t>
              </a:r>
            </a:p>
            <a:p>
              <a:r>
                <a:rPr lang="en-US" sz="1050" b="1" u="sng" dirty="0"/>
                <a:t>PYTHON RULE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Indentation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Character casing</a:t>
              </a:r>
            </a:p>
            <a:p>
              <a:endParaRPr lang="en-SG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ECE9AD-C037-D160-F3F3-75D58426655E}"/>
                </a:ext>
              </a:extLst>
            </p:cNvPr>
            <p:cNvSpPr txBox="1"/>
            <p:nvPr/>
          </p:nvSpPr>
          <p:spPr>
            <a:xfrm>
              <a:off x="1654515" y="3289767"/>
              <a:ext cx="3583032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Python Lesson – Session # 2</a:t>
              </a:r>
            </a:p>
            <a:p>
              <a:r>
                <a:rPr lang="en-US" sz="1050" b="1" u="sng" dirty="0"/>
                <a:t>FUNCTIONS</a:t>
              </a:r>
            </a:p>
            <a:p>
              <a:r>
                <a:rPr lang="en-US" sz="1050" b="1" u="sng" dirty="0"/>
                <a:t>CONDITIONAL STATEMENTS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b="1" dirty="0"/>
                <a:t>if else</a:t>
              </a:r>
            </a:p>
            <a:p>
              <a:r>
                <a:rPr lang="en-US" sz="1050" b="1" u="sng" dirty="0"/>
                <a:t>LOOPS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while True: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for </a:t>
              </a:r>
            </a:p>
            <a:p>
              <a:r>
                <a:rPr lang="en-US" sz="1050" b="1" u="sng" dirty="0"/>
                <a:t>MESSAGING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how humans and machine communicate with each other</a:t>
              </a:r>
              <a:endParaRPr lang="en-SG" sz="105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B3FE6D-1ABD-EBD9-740F-EDD27621E86C}"/>
                </a:ext>
              </a:extLst>
            </p:cNvPr>
            <p:cNvSpPr txBox="1"/>
            <p:nvPr/>
          </p:nvSpPr>
          <p:spPr>
            <a:xfrm>
              <a:off x="6096000" y="3285905"/>
              <a:ext cx="3079689" cy="1777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Python Lesson – Session # 4</a:t>
              </a:r>
            </a:p>
            <a:p>
              <a:r>
                <a:rPr lang="en-US" sz="1050" b="1" u="sng" dirty="0"/>
                <a:t>REVISION &amp; TEST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programming the lights and siren of a patrol car</a:t>
              </a:r>
            </a:p>
            <a:p>
              <a:endParaRPr lang="en-US" sz="1050" b="1" dirty="0"/>
            </a:p>
            <a:p>
              <a:r>
                <a:rPr lang="en-US" sz="1050" b="1" u="sng" dirty="0"/>
                <a:t>INTRODUCTION TO CHATGPT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How to login to ChatGPT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Getting ChatGPT to help us code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Learning using ChatGPT</a:t>
              </a:r>
            </a:p>
            <a:p>
              <a:endParaRPr lang="en-US" b="1" u="sng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476B6F-67B3-1376-BF0D-7B9A53A854A7}"/>
                </a:ext>
              </a:extLst>
            </p:cNvPr>
            <p:cNvSpPr txBox="1"/>
            <p:nvPr/>
          </p:nvSpPr>
          <p:spPr>
            <a:xfrm>
              <a:off x="6033567" y="1203925"/>
              <a:ext cx="2835648" cy="1131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Python Lesson – Session # 3</a:t>
              </a:r>
            </a:p>
            <a:p>
              <a:r>
                <a:rPr lang="en-US" sz="1050" b="1" u="sng" dirty="0"/>
                <a:t>MORE PYTHON CODING</a:t>
              </a:r>
            </a:p>
            <a:p>
              <a:endParaRPr lang="en-US" sz="1050" b="1" u="sng" dirty="0"/>
            </a:p>
            <a:p>
              <a:r>
                <a:rPr lang="en-US" sz="1050" b="1" u="sng" dirty="0"/>
                <a:t>PASSWORD</a:t>
              </a:r>
            </a:p>
            <a:p>
              <a:endParaRPr lang="en-US" b="1" u="sng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DD4462-7AE2-EB8C-6263-E9644BBAD915}"/>
              </a:ext>
            </a:extLst>
          </p:cNvPr>
          <p:cNvSpPr txBox="1"/>
          <p:nvPr/>
        </p:nvSpPr>
        <p:spPr>
          <a:xfrm>
            <a:off x="2351015" y="873127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800" b="1" dirty="0"/>
              <a:t>Programme</a:t>
            </a:r>
          </a:p>
        </p:txBody>
      </p:sp>
    </p:spTree>
    <p:extLst>
      <p:ext uri="{BB962C8B-B14F-4D97-AF65-F5344CB8AC3E}">
        <p14:creationId xmlns:p14="http://schemas.microsoft.com/office/powerpoint/2010/main" val="245050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778AA-8D95-069D-6EAF-62AEABB2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FB7F-B9B8-47D7-A3A9-BC0A5009025C}" type="datetime3">
              <a:rPr lang="en-US" smtClean="0"/>
              <a:t>28 September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08501-EFDE-7F37-DE48-735486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Tampines Regional Library - Learnx Community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86DE-8535-9725-F20D-5EF0968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D764-E405-4A91-A8D1-87BA7CCAD0D4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03650-5A17-17FD-A5A9-4C5E5C1949B1}"/>
              </a:ext>
            </a:extLst>
          </p:cNvPr>
          <p:cNvSpPr txBox="1"/>
          <p:nvPr/>
        </p:nvSpPr>
        <p:spPr>
          <a:xfrm>
            <a:off x="4538444" y="1359017"/>
            <a:ext cx="37246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Python Lesson – Session # 1</a:t>
            </a:r>
          </a:p>
          <a:p>
            <a:endParaRPr lang="en-US" dirty="0"/>
          </a:p>
          <a:p>
            <a:r>
              <a:rPr lang="en-US" b="1" u="sng" dirty="0"/>
              <a:t>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picozero</a:t>
            </a:r>
            <a:endParaRPr lang="en-US" dirty="0"/>
          </a:p>
          <a:p>
            <a:endParaRPr lang="en-US" b="1" u="sng" dirty="0"/>
          </a:p>
          <a:p>
            <a:r>
              <a:rPr lang="en-US" b="1" u="sng" dirty="0"/>
              <a:t>VARIABLES</a:t>
            </a:r>
          </a:p>
          <a:p>
            <a:endParaRPr lang="en-US" b="1" u="sng" dirty="0"/>
          </a:p>
          <a:p>
            <a:r>
              <a:rPr lang="en-US" b="1" u="sng" dirty="0"/>
              <a:t>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True: </a:t>
            </a:r>
          </a:p>
          <a:p>
            <a:endParaRPr lang="en-US" dirty="0"/>
          </a:p>
          <a:p>
            <a:r>
              <a:rPr lang="en-US" b="1" u="sng" dirty="0"/>
              <a:t>PYTHON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 casing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8189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E01F-6D44-FDD2-5176-75397704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50"/>
            <a:ext cx="10515600" cy="63245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to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29D7-4C80-F45C-EC24-0E40C01E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02CEC7-EA11-61A2-EA76-A3B62E530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23192" r="1666" b="5319"/>
          <a:stretch/>
        </p:blipFill>
        <p:spPr>
          <a:xfrm>
            <a:off x="838200" y="1690688"/>
            <a:ext cx="8115402" cy="4506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30862E-0F53-C088-33F1-6A87FD0550FC}"/>
              </a:ext>
            </a:extLst>
          </p:cNvPr>
          <p:cNvSpPr txBox="1"/>
          <p:nvPr/>
        </p:nvSpPr>
        <p:spPr>
          <a:xfrm>
            <a:off x="838200" y="1149328"/>
            <a:ext cx="182396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What is a circuit?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0075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5242</TotalTime>
  <Words>3278</Words>
  <Application>Microsoft Office PowerPoint</Application>
  <PresentationFormat>Widescreen</PresentationFormat>
  <Paragraphs>822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Input devices</vt:lpstr>
      <vt:lpstr>Output devices</vt:lpstr>
      <vt:lpstr>Data collection &amp; visualisation</vt:lpstr>
      <vt:lpstr>PowerPoint Presentation</vt:lpstr>
      <vt:lpstr>PowerPoint Presentation</vt:lpstr>
      <vt:lpstr>Introduction to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Soon Seng Goh</dc:creator>
  <cp:lastModifiedBy>Soon Seng Goh</cp:lastModifiedBy>
  <cp:revision>128</cp:revision>
  <cp:lastPrinted>2023-08-12T04:16:23Z</cp:lastPrinted>
  <dcterms:created xsi:type="dcterms:W3CDTF">2022-06-01T13:01:16Z</dcterms:created>
  <dcterms:modified xsi:type="dcterms:W3CDTF">2023-09-28T10:15:39Z</dcterms:modified>
</cp:coreProperties>
</file>